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6.jpg" ContentType="image/jpeg"/>
  <Override PartName="/ppt/media/image7.jpg" ContentType="image/jpeg"/>
  <Override PartName="/ppt/media/image2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sldIdLst>
    <p:sldId id="256" r:id="rId2"/>
    <p:sldId id="257" r:id="rId3"/>
    <p:sldId id="273" r:id="rId4"/>
    <p:sldId id="259" r:id="rId5"/>
    <p:sldId id="260" r:id="rId6"/>
    <p:sldId id="271" r:id="rId7"/>
    <p:sldId id="262" r:id="rId8"/>
    <p:sldId id="263" r:id="rId9"/>
    <p:sldId id="279" r:id="rId10"/>
    <p:sldId id="265" r:id="rId11"/>
    <p:sldId id="272" r:id="rId12"/>
    <p:sldId id="274" r:id="rId13"/>
    <p:sldId id="266" r:id="rId14"/>
    <p:sldId id="275" r:id="rId15"/>
    <p:sldId id="267" r:id="rId16"/>
    <p:sldId id="268" r:id="rId17"/>
    <p:sldId id="276" r:id="rId18"/>
    <p:sldId id="269" r:id="rId19"/>
    <p:sldId id="270"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15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ja-JP"/>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a:t>Click to edit Master subtitle style</a:t>
            </a:r>
            <a:endParaRPr lang="en-US" dirty="0"/>
          </a:p>
        </p:txBody>
      </p:sp>
      <p:sp>
        <p:nvSpPr>
          <p:cNvPr id="4" name="Date Placeholder 3"/>
          <p:cNvSpPr>
            <a:spLocks noGrp="1"/>
          </p:cNvSpPr>
          <p:nvPr>
            <p:ph type="dt" sz="half" idx="10"/>
          </p:nvPr>
        </p:nvSpPr>
        <p:spPr/>
        <p:txBody>
          <a:bodyPr/>
          <a:lstStyle/>
          <a:p>
            <a:fld id="{44BABCE0-4D63-40FA-B539-F57FA00EDA82}" type="datetimeFigureOut">
              <a:rPr kumimoji="1" lang="ja-JP" altLang="en-US" smtClean="0"/>
              <a:t>2019/2/7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1823767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10"/>
          </p:nvPr>
        </p:nvSpPr>
        <p:spPr/>
        <p:txBody>
          <a:bodyPr/>
          <a:lstStyle/>
          <a:p>
            <a:fld id="{44BABCE0-4D63-40FA-B539-F57FA00EDA82}" type="datetimeFigureOut">
              <a:rPr kumimoji="1" lang="ja-JP" altLang="en-US" smtClean="0"/>
              <a:t>2019/2/7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4187670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ja-JP"/>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10"/>
          </p:nvPr>
        </p:nvSpPr>
        <p:spPr/>
        <p:txBody>
          <a:bodyPr/>
          <a:lstStyle/>
          <a:p>
            <a:fld id="{44BABCE0-4D63-40FA-B539-F57FA00EDA82}" type="datetimeFigureOut">
              <a:rPr kumimoji="1" lang="ja-JP" altLang="en-US" smtClean="0"/>
              <a:t>2019/2/7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2363856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idx="1"/>
          </p:nvPr>
        </p:nvSpPr>
        <p:spPr/>
        <p:txBody>
          <a:body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10"/>
          </p:nvPr>
        </p:nvSpPr>
        <p:spPr/>
        <p:txBody>
          <a:bodyPr/>
          <a:lstStyle/>
          <a:p>
            <a:fld id="{44BABCE0-4D63-40FA-B539-F57FA00EDA82}" type="datetimeFigureOut">
              <a:rPr kumimoji="1" lang="ja-JP" altLang="en-US" smtClean="0"/>
              <a:t>2019/2/7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2066054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ja-JP"/>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ja-JP"/>
              <a:t>Edit Master text styles</a:t>
            </a:r>
          </a:p>
        </p:txBody>
      </p:sp>
      <p:sp>
        <p:nvSpPr>
          <p:cNvPr id="4" name="Date Placeholder 3"/>
          <p:cNvSpPr>
            <a:spLocks noGrp="1"/>
          </p:cNvSpPr>
          <p:nvPr>
            <p:ph type="dt" sz="half" idx="10"/>
          </p:nvPr>
        </p:nvSpPr>
        <p:spPr/>
        <p:txBody>
          <a:bodyPr/>
          <a:lstStyle/>
          <a:p>
            <a:fld id="{44BABCE0-4D63-40FA-B539-F57FA00EDA82}" type="datetimeFigureOut">
              <a:rPr kumimoji="1" lang="ja-JP" altLang="en-US" smtClean="0"/>
              <a:t>2019/2/7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85159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5" name="Date Placeholder 4"/>
          <p:cNvSpPr>
            <a:spLocks noGrp="1"/>
          </p:cNvSpPr>
          <p:nvPr>
            <p:ph type="dt" sz="half" idx="10"/>
          </p:nvPr>
        </p:nvSpPr>
        <p:spPr/>
        <p:txBody>
          <a:bodyPr/>
          <a:lstStyle/>
          <a:p>
            <a:fld id="{44BABCE0-4D63-40FA-B539-F57FA00EDA82}" type="datetimeFigureOut">
              <a:rPr kumimoji="1" lang="ja-JP" altLang="en-US" smtClean="0"/>
              <a:t>2019/2/7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104595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ja-JP"/>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7" name="Date Placeholder 6"/>
          <p:cNvSpPr>
            <a:spLocks noGrp="1"/>
          </p:cNvSpPr>
          <p:nvPr>
            <p:ph type="dt" sz="half" idx="10"/>
          </p:nvPr>
        </p:nvSpPr>
        <p:spPr/>
        <p:txBody>
          <a:bodyPr/>
          <a:lstStyle/>
          <a:p>
            <a:fld id="{44BABCE0-4D63-40FA-B539-F57FA00EDA82}" type="datetimeFigureOut">
              <a:rPr kumimoji="1" lang="ja-JP" altLang="en-US" smtClean="0"/>
              <a:t>2019/2/7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2493591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Date Placeholder 2"/>
          <p:cNvSpPr>
            <a:spLocks noGrp="1"/>
          </p:cNvSpPr>
          <p:nvPr>
            <p:ph type="dt" sz="half" idx="10"/>
          </p:nvPr>
        </p:nvSpPr>
        <p:spPr/>
        <p:txBody>
          <a:bodyPr/>
          <a:lstStyle/>
          <a:p>
            <a:fld id="{44BABCE0-4D63-40FA-B539-F57FA00EDA82}" type="datetimeFigureOut">
              <a:rPr kumimoji="1" lang="ja-JP" altLang="en-US" smtClean="0"/>
              <a:t>2019/2/7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393737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ABCE0-4D63-40FA-B539-F57FA00EDA82}" type="datetimeFigureOut">
              <a:rPr kumimoji="1" lang="ja-JP" altLang="en-US" smtClean="0"/>
              <a:t>2019/2/7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992600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ja-JP"/>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ja-JP"/>
              <a:t>Edit Master text styles</a:t>
            </a:r>
          </a:p>
        </p:txBody>
      </p:sp>
      <p:sp>
        <p:nvSpPr>
          <p:cNvPr id="5" name="Date Placeholder 4"/>
          <p:cNvSpPr>
            <a:spLocks noGrp="1"/>
          </p:cNvSpPr>
          <p:nvPr>
            <p:ph type="dt" sz="half" idx="10"/>
          </p:nvPr>
        </p:nvSpPr>
        <p:spPr/>
        <p:txBody>
          <a:bodyPr/>
          <a:lstStyle/>
          <a:p>
            <a:fld id="{44BABCE0-4D63-40FA-B539-F57FA00EDA82}" type="datetimeFigureOut">
              <a:rPr kumimoji="1" lang="ja-JP" altLang="en-US" smtClean="0"/>
              <a:t>2019/2/7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7265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ja-JP"/>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ja-JP"/>
              <a:t>Edit Master text styles</a:t>
            </a:r>
          </a:p>
        </p:txBody>
      </p:sp>
      <p:sp>
        <p:nvSpPr>
          <p:cNvPr id="5" name="Date Placeholder 4"/>
          <p:cNvSpPr>
            <a:spLocks noGrp="1"/>
          </p:cNvSpPr>
          <p:nvPr>
            <p:ph type="dt" sz="half" idx="10"/>
          </p:nvPr>
        </p:nvSpPr>
        <p:spPr/>
        <p:txBody>
          <a:bodyPr/>
          <a:lstStyle/>
          <a:p>
            <a:fld id="{44BABCE0-4D63-40FA-B539-F57FA00EDA82}" type="datetimeFigureOut">
              <a:rPr kumimoji="1" lang="ja-JP" altLang="en-US" smtClean="0"/>
              <a:t>2019/2/7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1093644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ja-JP"/>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ABCE0-4D63-40FA-B539-F57FA00EDA82}" type="datetimeFigureOut">
              <a:rPr kumimoji="1" lang="ja-JP" altLang="en-US" smtClean="0"/>
              <a:t>2019/2/7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1489012818"/>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0CDFD6-1C26-465B-A6CD-EB363CF57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0CD7945F-3684-4F8C-ABBF-94BDBA961FB5}"/>
              </a:ext>
            </a:extLst>
          </p:cNvPr>
          <p:cNvSpPr>
            <a:spLocks noGrp="1"/>
          </p:cNvSpPr>
          <p:nvPr>
            <p:ph type="ctrTitle"/>
          </p:nvPr>
        </p:nvSpPr>
        <p:spPr>
          <a:xfrm>
            <a:off x="75809" y="905933"/>
            <a:ext cx="8992379" cy="1853915"/>
          </a:xfrm>
        </p:spPr>
        <p:txBody>
          <a:bodyPr>
            <a:normAutofit/>
          </a:bodyPr>
          <a:lstStyle/>
          <a:p>
            <a:r>
              <a:rPr lang="en-US" altLang="ja-JP" sz="4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PC</a:t>
            </a:r>
            <a:r>
              <a:rPr lang="ja-JP" altLang="ja-JP" sz="4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遠隔制御</a:t>
            </a:r>
            <a:r>
              <a:rPr lang="en-US" altLang="ja-JP" sz="4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(IPMI)</a:t>
            </a:r>
            <a:r>
              <a:rPr lang="ja-JP" altLang="ja-JP" sz="4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カードの構築</a:t>
            </a:r>
            <a:endParaRPr lang="ja-JP" altLang="en-US" sz="4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Subtitle 2">
            <a:extLst>
              <a:ext uri="{FF2B5EF4-FFF2-40B4-BE49-F238E27FC236}">
                <a16:creationId xmlns:a16="http://schemas.microsoft.com/office/drawing/2014/main" id="{88E6B7D8-D2EF-419C-ADFF-6A3BAE96F277}"/>
              </a:ext>
            </a:extLst>
          </p:cNvPr>
          <p:cNvSpPr>
            <a:spLocks noGrp="1"/>
          </p:cNvSpPr>
          <p:nvPr>
            <p:ph type="subTitle" idx="1"/>
          </p:nvPr>
        </p:nvSpPr>
        <p:spPr>
          <a:xfrm>
            <a:off x="3053157" y="5358410"/>
            <a:ext cx="5825202" cy="822674"/>
          </a:xfrm>
        </p:spPr>
        <p:txBody>
          <a:bodyPr>
            <a:noAutofit/>
          </a:bodyPr>
          <a:lstStyle/>
          <a:p>
            <a:pPr algn="r"/>
            <a:r>
              <a:rPr lang="ja-JP" altLang="en-US"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山本研究室</a:t>
            </a:r>
            <a:endParaRPr lang="en-US" altLang="ja-JP"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215K6036 </a:t>
            </a:r>
            <a:r>
              <a:rPr lang="ja-JP" altLang="en-US"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グェンミントゥ</a:t>
            </a:r>
          </a:p>
        </p:txBody>
      </p:sp>
    </p:spTree>
    <p:extLst>
      <p:ext uri="{BB962C8B-B14F-4D97-AF65-F5344CB8AC3E}">
        <p14:creationId xmlns:p14="http://schemas.microsoft.com/office/powerpoint/2010/main" val="3532666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7F4588-D640-4163-909A-AB63B21DD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501650" y="608480"/>
            <a:ext cx="6447501" cy="546100"/>
          </a:xfrm>
        </p:spPr>
        <p:txBody>
          <a:bodyPr>
            <a:normAutofit/>
          </a:bodyPr>
          <a:lstStyle/>
          <a:p>
            <a:r>
              <a:rPr lang="ja-JP" altLang="ja-JP" sz="2800" b="1" dirty="0">
                <a:solidFill>
                  <a:schemeClr val="tx1">
                    <a:lumMod val="95000"/>
                    <a:lumOff val="5000"/>
                  </a:schemeClr>
                </a:solidFill>
              </a:rPr>
              <a:t>コマンドラインインターフェース</a:t>
            </a:r>
            <a:endParaRPr lang="ja-JP" altLang="en-US" sz="2800" b="1" dirty="0">
              <a:solidFill>
                <a:schemeClr val="tx1">
                  <a:lumMod val="95000"/>
                  <a:lumOff val="5000"/>
                </a:schemeClr>
              </a:solidFill>
            </a:endParaRPr>
          </a:p>
        </p:txBody>
      </p:sp>
      <p:sp>
        <p:nvSpPr>
          <p:cNvPr id="9" name="Content Placeholder 8">
            <a:extLst>
              <a:ext uri="{FF2B5EF4-FFF2-40B4-BE49-F238E27FC236}">
                <a16:creationId xmlns:a16="http://schemas.microsoft.com/office/drawing/2014/main" id="{427B7E80-9649-4604-88FB-5661CBF66D5F}"/>
              </a:ext>
            </a:extLst>
          </p:cNvPr>
          <p:cNvSpPr>
            <a:spLocks noGrp="1"/>
          </p:cNvSpPr>
          <p:nvPr>
            <p:ph idx="1"/>
          </p:nvPr>
        </p:nvSpPr>
        <p:spPr>
          <a:xfrm>
            <a:off x="501650" y="1295557"/>
            <a:ext cx="8216900" cy="487292"/>
          </a:xfrm>
        </p:spPr>
        <p:txBody>
          <a:bodyPr>
            <a:noAutofit/>
          </a:bodyPr>
          <a:lstStyle/>
          <a:p>
            <a:r>
              <a:rPr lang="en-US" altLang="ja-JP" sz="2400" dirty="0"/>
              <a:t>IPMI</a:t>
            </a:r>
            <a:r>
              <a:rPr lang="ja-JP" altLang="ja-JP" sz="2400" dirty="0"/>
              <a:t>モジュールにインストールされた</a:t>
            </a:r>
            <a:r>
              <a:rPr lang="en-US" altLang="ja-JP" sz="2400" dirty="0"/>
              <a:t>IPMI</a:t>
            </a:r>
            <a:r>
              <a:rPr lang="ja-JP" altLang="ja-JP" sz="2400" dirty="0"/>
              <a:t>ツールでホスト</a:t>
            </a:r>
            <a:r>
              <a:rPr lang="en-US" altLang="ja-JP" sz="2400" dirty="0"/>
              <a:t>PC</a:t>
            </a:r>
            <a:r>
              <a:rPr lang="ja-JP" altLang="ja-JP" sz="2400" dirty="0"/>
              <a:t>の電源やソフトウエア制御を行う。</a:t>
            </a:r>
            <a:endParaRPr lang="ja-JP" altLang="en-US" sz="2400" dirty="0"/>
          </a:p>
        </p:txBody>
      </p:sp>
      <p:sp>
        <p:nvSpPr>
          <p:cNvPr id="10" name="TextBox 9">
            <a:extLst>
              <a:ext uri="{FF2B5EF4-FFF2-40B4-BE49-F238E27FC236}">
                <a16:creationId xmlns:a16="http://schemas.microsoft.com/office/drawing/2014/main" id="{34EB3568-8275-4379-831F-E22D4BBC8398}"/>
              </a:ext>
            </a:extLst>
          </p:cNvPr>
          <p:cNvSpPr txBox="1"/>
          <p:nvPr/>
        </p:nvSpPr>
        <p:spPr>
          <a:xfrm>
            <a:off x="501650" y="2236984"/>
            <a:ext cx="8324850" cy="4154984"/>
          </a:xfrm>
          <a:prstGeom prst="rect">
            <a:avLst/>
          </a:prstGeom>
          <a:noFill/>
        </p:spPr>
        <p:txBody>
          <a:bodyPr wrap="square" rtlCol="0">
            <a:spAutoFit/>
          </a:bodyPr>
          <a:lstStyle/>
          <a:p>
            <a:pPr lvl="0"/>
            <a:r>
              <a:rPr lang="ja-JP" altLang="ja-JP" sz="2400" dirty="0"/>
              <a:t>使用可能なコマンド</a:t>
            </a:r>
            <a:endParaRPr lang="en-US" altLang="ja-JP" sz="2400" dirty="0"/>
          </a:p>
          <a:p>
            <a:pPr marL="557213" lvl="1" indent="-214313">
              <a:buFont typeface="Arial" panose="020B0604020202020204" pitchFamily="34" charset="0"/>
              <a:buChar char="•"/>
            </a:pPr>
            <a:r>
              <a:rPr lang="en-US" altLang="ja-JP" sz="2400" dirty="0">
                <a:solidFill>
                  <a:srgbClr val="FF0000"/>
                </a:solidFill>
              </a:rPr>
              <a:t>start</a:t>
            </a:r>
            <a:r>
              <a:rPr lang="en-US" altLang="ja-JP" sz="2400" dirty="0"/>
              <a:t>/</a:t>
            </a:r>
            <a:r>
              <a:rPr lang="en-US" altLang="ja-JP" sz="2400" dirty="0">
                <a:solidFill>
                  <a:srgbClr val="FF0000"/>
                </a:solidFill>
              </a:rPr>
              <a:t>stop</a:t>
            </a:r>
            <a:r>
              <a:rPr lang="en-US" altLang="ja-JP" sz="2400" dirty="0"/>
              <a:t>/</a:t>
            </a:r>
            <a:r>
              <a:rPr lang="en-US" altLang="ja-JP" sz="2400" dirty="0">
                <a:solidFill>
                  <a:srgbClr val="FF0000"/>
                </a:solidFill>
              </a:rPr>
              <a:t>restart</a:t>
            </a:r>
            <a:r>
              <a:rPr lang="en-US" altLang="ja-JP" sz="2400" dirty="0"/>
              <a:t> : </a:t>
            </a:r>
            <a:r>
              <a:rPr lang="ja-JP" altLang="ja-JP" sz="2400" dirty="0"/>
              <a:t>ホスト</a:t>
            </a:r>
            <a:r>
              <a:rPr lang="en-US" altLang="ja-JP" sz="2400" dirty="0"/>
              <a:t>PC</a:t>
            </a:r>
            <a:r>
              <a:rPr lang="ja-JP" altLang="ja-JP" sz="2400" dirty="0"/>
              <a:t>を起動</a:t>
            </a:r>
            <a:r>
              <a:rPr lang="en-US" altLang="ja-JP" sz="2400" dirty="0"/>
              <a:t>/</a:t>
            </a:r>
            <a:r>
              <a:rPr lang="ja-JP" altLang="ja-JP" sz="2400" dirty="0"/>
              <a:t>シャットダウン</a:t>
            </a:r>
            <a:r>
              <a:rPr lang="en-US" altLang="ja-JP" sz="2400" dirty="0"/>
              <a:t>/</a:t>
            </a:r>
            <a:r>
              <a:rPr lang="ja-JP" altLang="ja-JP" sz="2400" dirty="0"/>
              <a:t>再起動する。</a:t>
            </a:r>
          </a:p>
          <a:p>
            <a:pPr marL="557213" lvl="1" indent="-214313">
              <a:buFont typeface="Arial" panose="020B0604020202020204" pitchFamily="34" charset="0"/>
              <a:buChar char="•"/>
            </a:pPr>
            <a:r>
              <a:rPr lang="en-US" altLang="ja-JP" sz="2400" dirty="0"/>
              <a:t>status : </a:t>
            </a:r>
            <a:r>
              <a:rPr lang="ja-JP" altLang="ja-JP" sz="2400" dirty="0"/>
              <a:t>ホスト</a:t>
            </a:r>
            <a:r>
              <a:rPr lang="en-US" altLang="ja-JP" sz="2400" dirty="0"/>
              <a:t>PC</a:t>
            </a:r>
            <a:r>
              <a:rPr lang="ja-JP" altLang="ja-JP" sz="2400" dirty="0"/>
              <a:t>の状態を表示する。</a:t>
            </a:r>
          </a:p>
          <a:p>
            <a:pPr marL="557213" lvl="1" indent="-214313">
              <a:buFont typeface="Arial" panose="020B0604020202020204" pitchFamily="34" charset="0"/>
              <a:buChar char="•"/>
            </a:pPr>
            <a:r>
              <a:rPr lang="en-US" altLang="ja-JP" sz="2400" dirty="0"/>
              <a:t>setup : IPMI</a:t>
            </a:r>
            <a:r>
              <a:rPr lang="ja-JP" altLang="ja-JP" sz="2400" dirty="0"/>
              <a:t>モジュールの設定を行う。</a:t>
            </a:r>
            <a:endParaRPr lang="en-US" altLang="ja-JP" sz="2400" dirty="0"/>
          </a:p>
          <a:p>
            <a:pPr marL="557213" lvl="1" indent="-214313">
              <a:buFont typeface="Arial" panose="020B0604020202020204" pitchFamily="34" charset="0"/>
              <a:buChar char="•"/>
            </a:pPr>
            <a:r>
              <a:rPr lang="en-US" altLang="ja-JP" sz="2400" dirty="0">
                <a:solidFill>
                  <a:srgbClr val="FF0000"/>
                </a:solidFill>
              </a:rPr>
              <a:t>shell</a:t>
            </a:r>
            <a:r>
              <a:rPr lang="en-US" altLang="ja-JP" sz="2400" dirty="0"/>
              <a:t> : </a:t>
            </a:r>
            <a:r>
              <a:rPr lang="ja-JP" altLang="ja-JP" sz="2400" dirty="0"/>
              <a:t>ホスト</a:t>
            </a:r>
            <a:r>
              <a:rPr lang="en-US" altLang="ja-JP" sz="2400" dirty="0"/>
              <a:t>PC</a:t>
            </a:r>
            <a:r>
              <a:rPr lang="ja-JP" altLang="ja-JP" sz="2400" dirty="0"/>
              <a:t>のソフトウェア制御を行う。ホスト</a:t>
            </a:r>
            <a:r>
              <a:rPr lang="en-US" altLang="ja-JP" sz="2400" dirty="0"/>
              <a:t>PC</a:t>
            </a:r>
            <a:r>
              <a:rPr lang="ja-JP" altLang="ja-JP" sz="2400" dirty="0"/>
              <a:t>が</a:t>
            </a:r>
            <a:r>
              <a:rPr lang="en-US" altLang="ja-JP" sz="2400" dirty="0"/>
              <a:t>Windows</a:t>
            </a:r>
            <a:r>
              <a:rPr lang="ja-JP" altLang="ja-JP" sz="2400" dirty="0"/>
              <a:t>の場合は</a:t>
            </a:r>
            <a:r>
              <a:rPr lang="en-US" altLang="ja-JP" sz="2400" dirty="0" err="1"/>
              <a:t>powershell</a:t>
            </a:r>
            <a:r>
              <a:rPr lang="ja-JP" altLang="ja-JP" sz="2400" dirty="0"/>
              <a:t>、</a:t>
            </a:r>
            <a:r>
              <a:rPr lang="en-US" altLang="ja-JP" sz="2400" dirty="0"/>
              <a:t>Linux</a:t>
            </a:r>
            <a:r>
              <a:rPr lang="ja-JP" altLang="ja-JP" sz="2400" dirty="0"/>
              <a:t>の場合は</a:t>
            </a:r>
            <a:r>
              <a:rPr lang="en-US" altLang="ja-JP" sz="2400" dirty="0"/>
              <a:t>bash/</a:t>
            </a:r>
            <a:r>
              <a:rPr lang="en-US" altLang="ja-JP" sz="2400" dirty="0" err="1"/>
              <a:t>zsh</a:t>
            </a:r>
            <a:r>
              <a:rPr lang="ja-JP" altLang="ja-JP" sz="2400" dirty="0"/>
              <a:t>などに接続する。</a:t>
            </a:r>
          </a:p>
          <a:p>
            <a:pPr marL="557213" lvl="1" indent="-214313">
              <a:buFont typeface="Arial" panose="020B0604020202020204" pitchFamily="34" charset="0"/>
              <a:buChar char="•"/>
            </a:pPr>
            <a:r>
              <a:rPr lang="en-US" altLang="ja-JP" sz="2400" dirty="0"/>
              <a:t>help : IPMI</a:t>
            </a:r>
            <a:r>
              <a:rPr lang="ja-JP" altLang="ja-JP" sz="2400" dirty="0"/>
              <a:t>のマニュアルを表示する。</a:t>
            </a:r>
          </a:p>
          <a:p>
            <a:pPr marL="557213" lvl="1" indent="-214313">
              <a:buFont typeface="Arial" panose="020B0604020202020204" pitchFamily="34" charset="0"/>
              <a:buChar char="•"/>
            </a:pPr>
            <a:r>
              <a:rPr lang="en-US" altLang="ja-JP" sz="2400" dirty="0"/>
              <a:t>version : IPMI</a:t>
            </a:r>
            <a:r>
              <a:rPr lang="ja-JP" altLang="ja-JP" sz="2400" dirty="0"/>
              <a:t>のソフトウェアバージョンを表示する。</a:t>
            </a:r>
          </a:p>
          <a:p>
            <a:endParaRPr lang="ja-JP" altLang="en-US" sz="2400" dirty="0"/>
          </a:p>
        </p:txBody>
      </p:sp>
    </p:spTree>
    <p:extLst>
      <p:ext uri="{BB962C8B-B14F-4D97-AF65-F5344CB8AC3E}">
        <p14:creationId xmlns:p14="http://schemas.microsoft.com/office/powerpoint/2010/main" val="322559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886480-D486-4173-B192-FE92D3B91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454949" y="553100"/>
            <a:ext cx="6447501" cy="536896"/>
          </a:xfrm>
        </p:spPr>
        <p:txBody>
          <a:bodyPr>
            <a:normAutofit/>
          </a:bodyPr>
          <a:lstStyle/>
          <a:p>
            <a:r>
              <a:rPr lang="ja-JP" altLang="ja-JP" sz="2800" b="1" dirty="0">
                <a:solidFill>
                  <a:schemeClr val="tx1">
                    <a:lumMod val="95000"/>
                    <a:lumOff val="5000"/>
                  </a:schemeClr>
                </a:solidFill>
              </a:rPr>
              <a:t>コマンドラインインターフェース</a:t>
            </a:r>
            <a:endParaRPr lang="ja-JP" altLang="en-US" sz="2800" b="1" dirty="0">
              <a:solidFill>
                <a:schemeClr val="tx1">
                  <a:lumMod val="95000"/>
                  <a:lumOff val="5000"/>
                </a:schemeClr>
              </a:solidFill>
            </a:endParaRPr>
          </a:p>
        </p:txBody>
      </p:sp>
      <p:sp>
        <p:nvSpPr>
          <p:cNvPr id="4" name="TextBox 3">
            <a:extLst>
              <a:ext uri="{FF2B5EF4-FFF2-40B4-BE49-F238E27FC236}">
                <a16:creationId xmlns:a16="http://schemas.microsoft.com/office/drawing/2014/main" id="{35B99BC6-E891-448A-BA66-760CFC443B0B}"/>
              </a:ext>
            </a:extLst>
          </p:cNvPr>
          <p:cNvSpPr txBox="1"/>
          <p:nvPr/>
        </p:nvSpPr>
        <p:spPr>
          <a:xfrm>
            <a:off x="2734733" y="6004818"/>
            <a:ext cx="3848099" cy="300082"/>
          </a:xfrm>
          <a:prstGeom prst="rect">
            <a:avLst/>
          </a:prstGeom>
          <a:noFill/>
        </p:spPr>
        <p:txBody>
          <a:bodyPr wrap="square" rtlCol="0">
            <a:spAutoFit/>
          </a:bodyPr>
          <a:lstStyle/>
          <a:p>
            <a:r>
              <a:rPr lang="ja-JP" altLang="en-US" sz="1350" dirty="0"/>
              <a:t>パソコンの</a:t>
            </a:r>
            <a:r>
              <a:rPr lang="ja-JP" altLang="ja-JP" sz="1350" dirty="0"/>
              <a:t>コマンドラインインターフェース</a:t>
            </a:r>
            <a:endParaRPr lang="ja-JP" altLang="en-US" sz="1350" dirty="0"/>
          </a:p>
        </p:txBody>
      </p:sp>
      <p:pic>
        <p:nvPicPr>
          <p:cNvPr id="10" name="Content Placeholder 9">
            <a:extLst>
              <a:ext uri="{FF2B5EF4-FFF2-40B4-BE49-F238E27FC236}">
                <a16:creationId xmlns:a16="http://schemas.microsoft.com/office/drawing/2014/main" id="{85179421-20D2-41EA-9FE3-EB9E26F68C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4949" y="1089996"/>
            <a:ext cx="8248614" cy="4743537"/>
          </a:xfrm>
        </p:spPr>
      </p:pic>
    </p:spTree>
    <p:extLst>
      <p:ext uri="{BB962C8B-B14F-4D97-AF65-F5344CB8AC3E}">
        <p14:creationId xmlns:p14="http://schemas.microsoft.com/office/powerpoint/2010/main" val="2116825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4067E8-5EF8-45C0-9A2F-293CE9E35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pic>
        <p:nvPicPr>
          <p:cNvPr id="6" name="Picture 5">
            <a:extLst>
              <a:ext uri="{FF2B5EF4-FFF2-40B4-BE49-F238E27FC236}">
                <a16:creationId xmlns:a16="http://schemas.microsoft.com/office/drawing/2014/main" id="{5AABAA8E-A3C0-4626-959A-10D4A0A82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345" y="442382"/>
            <a:ext cx="3094434" cy="5501217"/>
          </a:xfrm>
          <a:prstGeom prst="rect">
            <a:avLst/>
          </a:prstGeom>
        </p:spPr>
      </p:pic>
      <p:pic>
        <p:nvPicPr>
          <p:cNvPr id="8" name="Picture 7">
            <a:extLst>
              <a:ext uri="{FF2B5EF4-FFF2-40B4-BE49-F238E27FC236}">
                <a16:creationId xmlns:a16="http://schemas.microsoft.com/office/drawing/2014/main" id="{AE367963-56D1-42F0-BB0F-7FD8F3342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78" y="442383"/>
            <a:ext cx="3094434" cy="5501217"/>
          </a:xfrm>
          <a:prstGeom prst="rect">
            <a:avLst/>
          </a:prstGeom>
        </p:spPr>
      </p:pic>
      <p:sp>
        <p:nvSpPr>
          <p:cNvPr id="9" name="TextBox 8">
            <a:extLst>
              <a:ext uri="{FF2B5EF4-FFF2-40B4-BE49-F238E27FC236}">
                <a16:creationId xmlns:a16="http://schemas.microsoft.com/office/drawing/2014/main" id="{09322B61-C667-4547-ADA6-761AB69D2993}"/>
              </a:ext>
            </a:extLst>
          </p:cNvPr>
          <p:cNvSpPr txBox="1"/>
          <p:nvPr/>
        </p:nvSpPr>
        <p:spPr>
          <a:xfrm>
            <a:off x="878545" y="6061782"/>
            <a:ext cx="7162800" cy="507831"/>
          </a:xfrm>
          <a:prstGeom prst="rect">
            <a:avLst/>
          </a:prstGeom>
          <a:noFill/>
        </p:spPr>
        <p:txBody>
          <a:bodyPr wrap="square" rtlCol="0">
            <a:spAutoFit/>
          </a:bodyPr>
          <a:lstStyle/>
          <a:p>
            <a:pPr algn="ctr"/>
            <a:r>
              <a:rPr lang="ja-JP" altLang="ja-JP" sz="1350" dirty="0"/>
              <a:t>スマートフォン</a:t>
            </a:r>
            <a:r>
              <a:rPr lang="ja-JP" altLang="en-US" sz="1350" dirty="0"/>
              <a:t>の</a:t>
            </a:r>
            <a:r>
              <a:rPr lang="ja-JP" altLang="ja-JP" sz="1350" dirty="0"/>
              <a:t>コマンドラインインターフェース</a:t>
            </a:r>
            <a:endParaRPr lang="en-US" altLang="ja-JP" sz="1350" dirty="0"/>
          </a:p>
          <a:p>
            <a:endParaRPr lang="ja-JP" altLang="en-US" sz="1350" dirty="0"/>
          </a:p>
        </p:txBody>
      </p:sp>
    </p:spTree>
    <p:extLst>
      <p:ext uri="{BB962C8B-B14F-4D97-AF65-F5344CB8AC3E}">
        <p14:creationId xmlns:p14="http://schemas.microsoft.com/office/powerpoint/2010/main" val="2732550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88EFAF-6965-44B2-9680-6DF5062D9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508001" y="602269"/>
            <a:ext cx="6447501" cy="495300"/>
          </a:xfrm>
        </p:spPr>
        <p:txBody>
          <a:bodyPr>
            <a:normAutofit/>
          </a:bodyPr>
          <a:lstStyle/>
          <a:p>
            <a:r>
              <a:rPr lang="ja-JP" altLang="ja-JP" sz="2800" b="1" dirty="0">
                <a:solidFill>
                  <a:schemeClr val="tx1">
                    <a:lumMod val="95000"/>
                    <a:lumOff val="5000"/>
                  </a:schemeClr>
                </a:solidFill>
              </a:rPr>
              <a:t>ウェブインターフェース</a:t>
            </a:r>
          </a:p>
        </p:txBody>
      </p:sp>
      <p:sp>
        <p:nvSpPr>
          <p:cNvPr id="3" name="Content Placeholder 2">
            <a:extLst>
              <a:ext uri="{FF2B5EF4-FFF2-40B4-BE49-F238E27FC236}">
                <a16:creationId xmlns:a16="http://schemas.microsoft.com/office/drawing/2014/main" id="{DAA15C31-4076-4AD3-956C-572DBFA3FC58}"/>
              </a:ext>
            </a:extLst>
          </p:cNvPr>
          <p:cNvSpPr>
            <a:spLocks noGrp="1"/>
          </p:cNvSpPr>
          <p:nvPr>
            <p:ph idx="1"/>
          </p:nvPr>
        </p:nvSpPr>
        <p:spPr>
          <a:xfrm>
            <a:off x="508001" y="1097569"/>
            <a:ext cx="8267700" cy="925964"/>
          </a:xfrm>
        </p:spPr>
        <p:txBody>
          <a:bodyPr>
            <a:noAutofit/>
          </a:bodyPr>
          <a:lstStyle/>
          <a:p>
            <a:r>
              <a:rPr lang="ja-JP" altLang="ja-JP" sz="2400" dirty="0">
                <a:solidFill>
                  <a:schemeClr val="tx1">
                    <a:lumMod val="95000"/>
                    <a:lumOff val="5000"/>
                  </a:schemeClr>
                </a:solidFill>
              </a:rPr>
              <a:t>ウェブインインターフェースでホスト</a:t>
            </a:r>
            <a:r>
              <a:rPr lang="en-US" altLang="ja-JP" sz="2400" dirty="0">
                <a:solidFill>
                  <a:schemeClr val="tx1">
                    <a:lumMod val="95000"/>
                    <a:lumOff val="5000"/>
                  </a:schemeClr>
                </a:solidFill>
              </a:rPr>
              <a:t>PC</a:t>
            </a:r>
            <a:r>
              <a:rPr lang="ja-JP" altLang="ja-JP" sz="2400" dirty="0">
                <a:solidFill>
                  <a:schemeClr val="tx1">
                    <a:lumMod val="95000"/>
                    <a:lumOff val="5000"/>
                  </a:schemeClr>
                </a:solidFill>
              </a:rPr>
              <a:t>の監視や電源制御を行うことができる。ウェブインインターフェースは</a:t>
            </a:r>
            <a:r>
              <a:rPr lang="en-US" altLang="ja-JP" sz="2400" dirty="0">
                <a:solidFill>
                  <a:schemeClr val="tx1">
                    <a:lumMod val="95000"/>
                    <a:lumOff val="5000"/>
                  </a:schemeClr>
                </a:solidFill>
              </a:rPr>
              <a:t>Bootstrap</a:t>
            </a:r>
            <a:r>
              <a:rPr lang="ja-JP" altLang="ja-JP" sz="2400" dirty="0">
                <a:solidFill>
                  <a:schemeClr val="tx1">
                    <a:lumMod val="95000"/>
                    <a:lumOff val="5000"/>
                  </a:schemeClr>
                </a:solidFill>
              </a:rPr>
              <a:t>フレームワークを利用することでアクセス端末の画面サイズによって適切なレイアウトを提供する。</a:t>
            </a:r>
            <a:endParaRPr kumimoji="1" lang="ja-JP" altLang="en-US" sz="2400" dirty="0">
              <a:solidFill>
                <a:schemeClr val="tx1">
                  <a:lumMod val="95000"/>
                  <a:lumOff val="5000"/>
                </a:schemeClr>
              </a:solidFill>
            </a:endParaRPr>
          </a:p>
        </p:txBody>
      </p:sp>
      <p:sp>
        <p:nvSpPr>
          <p:cNvPr id="6" name="TextBox 5">
            <a:extLst>
              <a:ext uri="{FF2B5EF4-FFF2-40B4-BE49-F238E27FC236}">
                <a16:creationId xmlns:a16="http://schemas.microsoft.com/office/drawing/2014/main" id="{B8BBC91B-C5DD-46EC-B13C-B31EC833FC79}"/>
              </a:ext>
            </a:extLst>
          </p:cNvPr>
          <p:cNvSpPr txBox="1"/>
          <p:nvPr/>
        </p:nvSpPr>
        <p:spPr>
          <a:xfrm>
            <a:off x="2945255" y="6047537"/>
            <a:ext cx="3048000" cy="300082"/>
          </a:xfrm>
          <a:prstGeom prst="rect">
            <a:avLst/>
          </a:prstGeom>
          <a:noFill/>
        </p:spPr>
        <p:txBody>
          <a:bodyPr wrap="square" rtlCol="0">
            <a:spAutoFit/>
          </a:bodyPr>
          <a:lstStyle/>
          <a:p>
            <a:r>
              <a:rPr lang="ja-JP" altLang="en-US" sz="1350" dirty="0"/>
              <a:t>パソコンの</a:t>
            </a:r>
            <a:r>
              <a:rPr lang="ja-JP" altLang="ja-JP" sz="1350" dirty="0"/>
              <a:t>ウェブインターフェース</a:t>
            </a:r>
            <a:endParaRPr lang="ja-JP" altLang="en-US" sz="1350" dirty="0"/>
          </a:p>
        </p:txBody>
      </p:sp>
      <p:pic>
        <p:nvPicPr>
          <p:cNvPr id="10" name="Picture 9">
            <a:extLst>
              <a:ext uri="{FF2B5EF4-FFF2-40B4-BE49-F238E27FC236}">
                <a16:creationId xmlns:a16="http://schemas.microsoft.com/office/drawing/2014/main" id="{757331F0-2C8F-4917-9CB7-884E9E4E8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499" y="2415538"/>
            <a:ext cx="6051512" cy="3631999"/>
          </a:xfrm>
          <a:prstGeom prst="rect">
            <a:avLst/>
          </a:prstGeom>
        </p:spPr>
      </p:pic>
    </p:spTree>
    <p:extLst>
      <p:ext uri="{BB962C8B-B14F-4D97-AF65-F5344CB8AC3E}">
        <p14:creationId xmlns:p14="http://schemas.microsoft.com/office/powerpoint/2010/main" val="2696812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6B8376-CB26-4002-AE71-C5F8D9AB3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448735" y="457369"/>
            <a:ext cx="6447501" cy="495300"/>
          </a:xfrm>
        </p:spPr>
        <p:txBody>
          <a:bodyPr>
            <a:normAutofit/>
          </a:bodyPr>
          <a:lstStyle/>
          <a:p>
            <a:r>
              <a:rPr lang="ja-JP" altLang="ja-JP" sz="2800" b="1" dirty="0">
                <a:solidFill>
                  <a:schemeClr val="tx1">
                    <a:lumMod val="95000"/>
                    <a:lumOff val="5000"/>
                  </a:schemeClr>
                </a:solidFill>
              </a:rPr>
              <a:t>ウェブインターフェース</a:t>
            </a:r>
          </a:p>
        </p:txBody>
      </p:sp>
      <p:sp>
        <p:nvSpPr>
          <p:cNvPr id="4" name="TextBox 3">
            <a:extLst>
              <a:ext uri="{FF2B5EF4-FFF2-40B4-BE49-F238E27FC236}">
                <a16:creationId xmlns:a16="http://schemas.microsoft.com/office/drawing/2014/main" id="{689BF38D-E8E8-48EE-80A7-306D920D499C}"/>
              </a:ext>
            </a:extLst>
          </p:cNvPr>
          <p:cNvSpPr txBox="1"/>
          <p:nvPr/>
        </p:nvSpPr>
        <p:spPr>
          <a:xfrm>
            <a:off x="2388274" y="6121400"/>
            <a:ext cx="4567229" cy="300082"/>
          </a:xfrm>
          <a:prstGeom prst="rect">
            <a:avLst/>
          </a:prstGeom>
          <a:noFill/>
        </p:spPr>
        <p:txBody>
          <a:bodyPr wrap="square" rtlCol="0">
            <a:spAutoFit/>
          </a:bodyPr>
          <a:lstStyle/>
          <a:p>
            <a:r>
              <a:rPr lang="ja-JP" altLang="ja-JP" sz="1350" dirty="0"/>
              <a:t>スマートフォン</a:t>
            </a:r>
            <a:r>
              <a:rPr lang="ja-JP" altLang="en-US" sz="1350" dirty="0"/>
              <a:t>の</a:t>
            </a:r>
            <a:r>
              <a:rPr lang="ja-JP" altLang="ja-JP" sz="1350" dirty="0"/>
              <a:t>ウェブインターフェース</a:t>
            </a:r>
            <a:endParaRPr lang="ja-JP" altLang="en-US" sz="1350" dirty="0"/>
          </a:p>
        </p:txBody>
      </p:sp>
      <p:pic>
        <p:nvPicPr>
          <p:cNvPr id="6" name="Picture 5">
            <a:extLst>
              <a:ext uri="{FF2B5EF4-FFF2-40B4-BE49-F238E27FC236}">
                <a16:creationId xmlns:a16="http://schemas.microsoft.com/office/drawing/2014/main" id="{3A8D0038-3923-4CFD-B2F2-D2F3601FC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356" y="952669"/>
            <a:ext cx="6019805" cy="5136901"/>
          </a:xfrm>
          <a:prstGeom prst="rect">
            <a:avLst/>
          </a:prstGeom>
        </p:spPr>
      </p:pic>
    </p:spTree>
    <p:extLst>
      <p:ext uri="{BB962C8B-B14F-4D97-AF65-F5344CB8AC3E}">
        <p14:creationId xmlns:p14="http://schemas.microsoft.com/office/powerpoint/2010/main" val="219524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360D8-CF49-45AA-88AD-CA35D2778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364067" y="590472"/>
            <a:ext cx="7962899" cy="565150"/>
          </a:xfrm>
        </p:spPr>
        <p:txBody>
          <a:bodyPr>
            <a:normAutofit/>
          </a:bodyPr>
          <a:lstStyle/>
          <a:p>
            <a:r>
              <a:rPr lang="ja-JP" altLang="ja-JP" sz="2800" b="1" dirty="0">
                <a:solidFill>
                  <a:schemeClr val="tx1">
                    <a:lumMod val="95000"/>
                    <a:lumOff val="5000"/>
                  </a:schemeClr>
                </a:solidFill>
              </a:rPr>
              <a:t>スマートスピーカーインターフェース</a:t>
            </a:r>
            <a:endParaRPr lang="ja-JP" altLang="en-US" sz="2800" b="1" dirty="0">
              <a:solidFill>
                <a:schemeClr val="tx1">
                  <a:lumMod val="95000"/>
                  <a:lumOff val="5000"/>
                </a:schemeClr>
              </a:solidFill>
            </a:endParaRPr>
          </a:p>
        </p:txBody>
      </p:sp>
      <p:pic>
        <p:nvPicPr>
          <p:cNvPr id="5" name="Content Placeholder 4">
            <a:extLst>
              <a:ext uri="{FF2B5EF4-FFF2-40B4-BE49-F238E27FC236}">
                <a16:creationId xmlns:a16="http://schemas.microsoft.com/office/drawing/2014/main" id="{CEF14125-76B7-4538-970F-3F27FAFED5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583" y="3888443"/>
            <a:ext cx="7804373" cy="1594863"/>
          </a:xfrm>
        </p:spPr>
      </p:pic>
      <p:sp>
        <p:nvSpPr>
          <p:cNvPr id="6" name="TextBox 5">
            <a:extLst>
              <a:ext uri="{FF2B5EF4-FFF2-40B4-BE49-F238E27FC236}">
                <a16:creationId xmlns:a16="http://schemas.microsoft.com/office/drawing/2014/main" id="{63000738-5877-42CE-BC2B-5A627B812A78}"/>
              </a:ext>
            </a:extLst>
          </p:cNvPr>
          <p:cNvSpPr txBox="1"/>
          <p:nvPr/>
        </p:nvSpPr>
        <p:spPr>
          <a:xfrm>
            <a:off x="639583" y="1261398"/>
            <a:ext cx="8070500" cy="1384995"/>
          </a:xfrm>
          <a:prstGeom prst="rect">
            <a:avLst/>
          </a:prstGeom>
          <a:noFill/>
        </p:spPr>
        <p:txBody>
          <a:bodyPr wrap="square" rtlCol="0">
            <a:spAutoFit/>
          </a:bodyPr>
          <a:lstStyle/>
          <a:p>
            <a:pPr marL="214313" indent="-214313">
              <a:buFont typeface="Arial" panose="020B0604020202020204" pitchFamily="34" charset="0"/>
              <a:buChar char="•"/>
            </a:pPr>
            <a:r>
              <a:rPr lang="ja-JP" altLang="ja-JP" sz="2100" kern="100" dirty="0">
                <a:latin typeface="+mn-ea"/>
                <a:cs typeface="Times New Roman" panose="02020603050405020304" pitchFamily="18" charset="0"/>
              </a:rPr>
              <a:t>スマートスピーカーインインターフェースは</a:t>
            </a:r>
            <a:r>
              <a:rPr lang="en-US" altLang="ja-JP" sz="2100" kern="100" dirty="0" err="1">
                <a:latin typeface="+mn-ea"/>
                <a:cs typeface="Times New Roman" panose="02020603050405020304" pitchFamily="18" charset="0"/>
              </a:rPr>
              <a:t>nodered</a:t>
            </a:r>
            <a:r>
              <a:rPr lang="ja-JP" altLang="ja-JP" sz="2100" kern="100" dirty="0">
                <a:latin typeface="+mn-ea"/>
                <a:cs typeface="Times New Roman" panose="02020603050405020304" pitchFamily="18" charset="0"/>
              </a:rPr>
              <a:t>を利用し、スマートスピーカーとの連携を行う。</a:t>
            </a:r>
            <a:endParaRPr lang="en-US" altLang="ja-JP" sz="2100" kern="100" dirty="0">
              <a:latin typeface="+mn-ea"/>
              <a:cs typeface="Times New Roman" panose="02020603050405020304" pitchFamily="18" charset="0"/>
            </a:endParaRPr>
          </a:p>
          <a:p>
            <a:pPr marL="214313" indent="-214313">
              <a:buFont typeface="Arial" panose="020B0604020202020204" pitchFamily="34" charset="0"/>
              <a:buChar char="•"/>
            </a:pPr>
            <a:r>
              <a:rPr lang="ja-JP" altLang="ja-JP" sz="2100" kern="100" dirty="0">
                <a:latin typeface="+mn-ea"/>
                <a:cs typeface="Times New Roman" panose="02020603050405020304" pitchFamily="18" charset="0"/>
              </a:rPr>
              <a:t>スマートスピーカーは命令入力に適さないため、使用可能な機能は電源制御のみとなる。</a:t>
            </a:r>
          </a:p>
        </p:txBody>
      </p:sp>
    </p:spTree>
    <p:extLst>
      <p:ext uri="{BB962C8B-B14F-4D97-AF65-F5344CB8AC3E}">
        <p14:creationId xmlns:p14="http://schemas.microsoft.com/office/powerpoint/2010/main" val="1059929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993DA3-9CBA-4070-9C1A-4905169A9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28650" y="365127"/>
            <a:ext cx="2614083" cy="549274"/>
          </a:xfrm>
        </p:spPr>
        <p:txBody>
          <a:bodyPr>
            <a:normAutofit/>
          </a:bodyPr>
          <a:lstStyle/>
          <a:p>
            <a:r>
              <a:rPr lang="ja-JP" altLang="en-US" sz="2800" b="1" dirty="0">
                <a:solidFill>
                  <a:schemeClr val="tx1">
                    <a:lumMod val="95000"/>
                    <a:lumOff val="5000"/>
                  </a:schemeClr>
                </a:solidFill>
              </a:rPr>
              <a:t>セキュリティ</a:t>
            </a:r>
            <a:endParaRPr kumimoji="1" lang="ja-JP" altLang="en-US" sz="2800" b="1" dirty="0">
              <a:solidFill>
                <a:schemeClr val="tx1">
                  <a:lumMod val="95000"/>
                  <a:lumOff val="5000"/>
                </a:schemeClr>
              </a:solidFill>
            </a:endParaRPr>
          </a:p>
        </p:txBody>
      </p:sp>
      <p:pic>
        <p:nvPicPr>
          <p:cNvPr id="6" name="Picture 5">
            <a:extLst>
              <a:ext uri="{FF2B5EF4-FFF2-40B4-BE49-F238E27FC236}">
                <a16:creationId xmlns:a16="http://schemas.microsoft.com/office/drawing/2014/main" id="{D078047C-FA1C-4028-8753-E9FB940F3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936" y="1912107"/>
            <a:ext cx="3712128" cy="4463393"/>
          </a:xfrm>
          <a:prstGeom prst="rect">
            <a:avLst/>
          </a:prstGeom>
        </p:spPr>
      </p:pic>
      <p:sp>
        <p:nvSpPr>
          <p:cNvPr id="7" name="Content Placeholder 6">
            <a:extLst>
              <a:ext uri="{FF2B5EF4-FFF2-40B4-BE49-F238E27FC236}">
                <a16:creationId xmlns:a16="http://schemas.microsoft.com/office/drawing/2014/main" id="{101E4154-906C-4800-99A4-E89FEE1819EA}"/>
              </a:ext>
            </a:extLst>
          </p:cNvPr>
          <p:cNvSpPr>
            <a:spLocks noGrp="1"/>
          </p:cNvSpPr>
          <p:nvPr>
            <p:ph idx="1"/>
          </p:nvPr>
        </p:nvSpPr>
        <p:spPr>
          <a:xfrm>
            <a:off x="527451" y="928398"/>
            <a:ext cx="7930749" cy="1306802"/>
          </a:xfrm>
        </p:spPr>
        <p:txBody>
          <a:bodyPr>
            <a:noAutofit/>
          </a:bodyPr>
          <a:lstStyle/>
          <a:p>
            <a:r>
              <a:rPr lang="en-US" altLang="ja-JP" sz="2400" dirty="0">
                <a:solidFill>
                  <a:schemeClr val="tx1">
                    <a:lumMod val="95000"/>
                    <a:lumOff val="5000"/>
                  </a:schemeClr>
                </a:solidFill>
              </a:rPr>
              <a:t>IPMI</a:t>
            </a:r>
            <a:r>
              <a:rPr lang="ja-JP" altLang="en-US" sz="2400" dirty="0">
                <a:solidFill>
                  <a:schemeClr val="tx1">
                    <a:lumMod val="95000"/>
                    <a:lumOff val="5000"/>
                  </a:schemeClr>
                </a:solidFill>
              </a:rPr>
              <a:t>やホスト</a:t>
            </a:r>
            <a:r>
              <a:rPr lang="en-US" altLang="ja-JP" sz="2400" dirty="0">
                <a:solidFill>
                  <a:schemeClr val="tx1">
                    <a:lumMod val="95000"/>
                    <a:lumOff val="5000"/>
                  </a:schemeClr>
                </a:solidFill>
              </a:rPr>
              <a:t>PC</a:t>
            </a:r>
            <a:r>
              <a:rPr lang="ja-JP" altLang="en-US" sz="2400" dirty="0">
                <a:solidFill>
                  <a:schemeClr val="tx1">
                    <a:lumMod val="95000"/>
                    <a:lumOff val="5000"/>
                  </a:schemeClr>
                </a:solidFill>
              </a:rPr>
              <a:t>にアクセスするための</a:t>
            </a:r>
            <a:r>
              <a:rPr lang="en-US" altLang="ja-JP" sz="2400" dirty="0">
                <a:solidFill>
                  <a:schemeClr val="tx1">
                    <a:lumMod val="95000"/>
                    <a:lumOff val="5000"/>
                  </a:schemeClr>
                </a:solidFill>
              </a:rPr>
              <a:t>ID</a:t>
            </a:r>
            <a:r>
              <a:rPr lang="ja-JP" altLang="en-US" sz="2400" dirty="0">
                <a:solidFill>
                  <a:schemeClr val="tx1">
                    <a:lumMod val="95000"/>
                    <a:lumOff val="5000"/>
                  </a:schemeClr>
                </a:solidFill>
              </a:rPr>
              <a:t>や</a:t>
            </a:r>
            <a:r>
              <a:rPr lang="ja-JP" altLang="ja-JP" sz="2400" dirty="0">
                <a:solidFill>
                  <a:schemeClr val="tx1">
                    <a:lumMod val="95000"/>
                    <a:lumOff val="5000"/>
                  </a:schemeClr>
                </a:solidFill>
              </a:rPr>
              <a:t>パスワードは</a:t>
            </a:r>
            <a:r>
              <a:rPr lang="en-US" altLang="ja-JP" sz="2400" dirty="0">
                <a:solidFill>
                  <a:schemeClr val="tx1">
                    <a:lumMod val="95000"/>
                    <a:lumOff val="5000"/>
                  </a:schemeClr>
                </a:solidFill>
              </a:rPr>
              <a:t>SHA256</a:t>
            </a:r>
            <a:r>
              <a:rPr lang="ja-JP" altLang="ja-JP" sz="2400" dirty="0">
                <a:solidFill>
                  <a:schemeClr val="tx1">
                    <a:lumMod val="95000"/>
                    <a:lumOff val="5000"/>
                  </a:schemeClr>
                </a:solidFill>
              </a:rPr>
              <a:t>のハッシュ関数で暗号化し</a:t>
            </a:r>
            <a:r>
              <a:rPr lang="en-US" altLang="ja-JP" sz="2400" dirty="0">
                <a:solidFill>
                  <a:schemeClr val="tx1">
                    <a:lumMod val="95000"/>
                    <a:lumOff val="5000"/>
                  </a:schemeClr>
                </a:solidFill>
              </a:rPr>
              <a:t>IPMI</a:t>
            </a:r>
            <a:r>
              <a:rPr lang="ja-JP" altLang="ja-JP" sz="2400" dirty="0">
                <a:solidFill>
                  <a:schemeClr val="tx1">
                    <a:lumMod val="95000"/>
                    <a:lumOff val="5000"/>
                  </a:schemeClr>
                </a:solidFill>
              </a:rPr>
              <a:t>モジュールの設定ファイルに保存する。</a:t>
            </a:r>
            <a:endParaRPr lang="en-US" altLang="ja-JP" sz="2400" dirty="0">
              <a:solidFill>
                <a:schemeClr val="tx1">
                  <a:lumMod val="95000"/>
                  <a:lumOff val="5000"/>
                </a:schemeClr>
              </a:solidFill>
            </a:endParaRPr>
          </a:p>
          <a:p>
            <a:endParaRPr lang="ja-JP" altLang="en-US" sz="2400" dirty="0">
              <a:solidFill>
                <a:schemeClr val="tx1">
                  <a:lumMod val="95000"/>
                  <a:lumOff val="5000"/>
                </a:schemeClr>
              </a:solidFill>
            </a:endParaRPr>
          </a:p>
        </p:txBody>
      </p:sp>
    </p:spTree>
    <p:extLst>
      <p:ext uri="{BB962C8B-B14F-4D97-AF65-F5344CB8AC3E}">
        <p14:creationId xmlns:p14="http://schemas.microsoft.com/office/powerpoint/2010/main" val="366051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D8943E-66D7-49F5-987D-530E844C7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pic>
        <p:nvPicPr>
          <p:cNvPr id="7" name="Picture 6">
            <a:extLst>
              <a:ext uri="{FF2B5EF4-FFF2-40B4-BE49-F238E27FC236}">
                <a16:creationId xmlns:a16="http://schemas.microsoft.com/office/drawing/2014/main" id="{D2440452-683A-4AC1-AB3B-83B98A37E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00" y="785283"/>
            <a:ext cx="7361767" cy="5521325"/>
          </a:xfrm>
          <a:prstGeom prst="rect">
            <a:avLst/>
          </a:prstGeom>
        </p:spPr>
      </p:pic>
      <p:sp>
        <p:nvSpPr>
          <p:cNvPr id="8" name="TextBox 7">
            <a:extLst>
              <a:ext uri="{FF2B5EF4-FFF2-40B4-BE49-F238E27FC236}">
                <a16:creationId xmlns:a16="http://schemas.microsoft.com/office/drawing/2014/main" id="{47C9C7B8-5F2E-4441-A6CD-5A0D5B5C897B}"/>
              </a:ext>
            </a:extLst>
          </p:cNvPr>
          <p:cNvSpPr txBox="1"/>
          <p:nvPr/>
        </p:nvSpPr>
        <p:spPr>
          <a:xfrm>
            <a:off x="452966" y="415951"/>
            <a:ext cx="8238066" cy="369332"/>
          </a:xfrm>
          <a:prstGeom prst="rect">
            <a:avLst/>
          </a:prstGeom>
          <a:noFill/>
        </p:spPr>
        <p:txBody>
          <a:bodyPr wrap="square" rtlCol="0">
            <a:spAutoFit/>
          </a:bodyPr>
          <a:lstStyle/>
          <a:p>
            <a:r>
              <a:rPr lang="en-US" altLang="ja-JP" dirty="0" err="1"/>
              <a:t>Routersploit</a:t>
            </a:r>
            <a:r>
              <a:rPr lang="ja-JP" altLang="en-US" dirty="0"/>
              <a:t>による</a:t>
            </a:r>
            <a:r>
              <a:rPr lang="ja-JP" altLang="ja-JP" dirty="0"/>
              <a:t>ペネトレーションテスト</a:t>
            </a:r>
            <a:endParaRPr kumimoji="1" lang="ja-JP" altLang="en-US" dirty="0"/>
          </a:p>
        </p:txBody>
      </p:sp>
    </p:spTree>
    <p:extLst>
      <p:ext uri="{BB962C8B-B14F-4D97-AF65-F5344CB8AC3E}">
        <p14:creationId xmlns:p14="http://schemas.microsoft.com/office/powerpoint/2010/main" val="470429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403B20-BD91-4BCA-8511-DB4811955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28650" y="365126"/>
            <a:ext cx="996950" cy="642407"/>
          </a:xfrm>
        </p:spPr>
        <p:txBody>
          <a:bodyPr>
            <a:normAutofit/>
          </a:bodyPr>
          <a:lstStyle/>
          <a:p>
            <a:r>
              <a:rPr lang="ja-JP" altLang="en-US" sz="2800" b="1" dirty="0">
                <a:solidFill>
                  <a:schemeClr val="tx1">
                    <a:lumMod val="95000"/>
                    <a:lumOff val="5000"/>
                  </a:schemeClr>
                </a:solidFill>
              </a:rPr>
              <a:t>試作</a:t>
            </a:r>
            <a:endParaRPr kumimoji="1" lang="ja-JP" altLang="en-US" sz="2800" b="1" dirty="0">
              <a:solidFill>
                <a:schemeClr val="tx1">
                  <a:lumMod val="95000"/>
                  <a:lumOff val="5000"/>
                </a:schemeClr>
              </a:solidFill>
            </a:endParaRPr>
          </a:p>
        </p:txBody>
      </p:sp>
      <p:pic>
        <p:nvPicPr>
          <p:cNvPr id="4" name="Picture 3">
            <a:extLst>
              <a:ext uri="{FF2B5EF4-FFF2-40B4-BE49-F238E27FC236}">
                <a16:creationId xmlns:a16="http://schemas.microsoft.com/office/drawing/2014/main" id="{3B1D776F-355B-405E-BFB1-1750A529A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604"/>
            <a:ext cx="9144000" cy="4394791"/>
          </a:xfrm>
          <a:prstGeom prst="rect">
            <a:avLst/>
          </a:prstGeom>
        </p:spPr>
      </p:pic>
    </p:spTree>
    <p:extLst>
      <p:ext uri="{BB962C8B-B14F-4D97-AF65-F5344CB8AC3E}">
        <p14:creationId xmlns:p14="http://schemas.microsoft.com/office/powerpoint/2010/main" val="2443505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0D7D68-59F3-4122-8AF5-19B5D1266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508000" y="662517"/>
            <a:ext cx="6447501" cy="520700"/>
          </a:xfrm>
        </p:spPr>
        <p:txBody>
          <a:bodyPr>
            <a:normAutofit/>
          </a:bodyPr>
          <a:lstStyle/>
          <a:p>
            <a:r>
              <a:rPr kumimoji="1" lang="ja-JP" altLang="en-US" sz="2800" b="1" dirty="0">
                <a:solidFill>
                  <a:schemeClr val="tx1">
                    <a:lumMod val="95000"/>
                    <a:lumOff val="5000"/>
                  </a:schemeClr>
                </a:solidFill>
              </a:rPr>
              <a:t>まとめ</a:t>
            </a:r>
          </a:p>
        </p:txBody>
      </p:sp>
      <p:sp>
        <p:nvSpPr>
          <p:cNvPr id="3" name="Content Placeholder 2">
            <a:extLst>
              <a:ext uri="{FF2B5EF4-FFF2-40B4-BE49-F238E27FC236}">
                <a16:creationId xmlns:a16="http://schemas.microsoft.com/office/drawing/2014/main" id="{DAA15C31-4076-4AD3-956C-572DBFA3FC58}"/>
              </a:ext>
            </a:extLst>
          </p:cNvPr>
          <p:cNvSpPr>
            <a:spLocks noGrp="1"/>
          </p:cNvSpPr>
          <p:nvPr>
            <p:ph idx="1"/>
          </p:nvPr>
        </p:nvSpPr>
        <p:spPr>
          <a:xfrm>
            <a:off x="508000" y="1337733"/>
            <a:ext cx="7975601" cy="4205817"/>
          </a:xfrm>
        </p:spPr>
        <p:txBody>
          <a:bodyPr>
            <a:noAutofit/>
          </a:bodyPr>
          <a:lstStyle/>
          <a:p>
            <a:r>
              <a:rPr lang="ja-JP" altLang="ja-JP" sz="2400" dirty="0">
                <a:solidFill>
                  <a:schemeClr val="tx1">
                    <a:lumMod val="95000"/>
                    <a:lumOff val="5000"/>
                  </a:schemeClr>
                </a:solidFill>
                <a:latin typeface="+mn-ea"/>
              </a:rPr>
              <a:t>本研究では</a:t>
            </a:r>
            <a:r>
              <a:rPr lang="en-US" altLang="ja-JP" sz="2400" dirty="0">
                <a:solidFill>
                  <a:schemeClr val="tx1">
                    <a:lumMod val="95000"/>
                    <a:lumOff val="5000"/>
                  </a:schemeClr>
                </a:solidFill>
                <a:latin typeface="+mn-ea"/>
              </a:rPr>
              <a:t>Raspberry Pi Zero W</a:t>
            </a:r>
            <a:r>
              <a:rPr lang="ja-JP" altLang="ja-JP" sz="2400" dirty="0">
                <a:solidFill>
                  <a:schemeClr val="tx1">
                    <a:lumMod val="95000"/>
                    <a:lumOff val="5000"/>
                  </a:schemeClr>
                </a:solidFill>
                <a:latin typeface="+mn-ea"/>
              </a:rPr>
              <a:t>を用いてパソコン遠隔操作装置（</a:t>
            </a:r>
            <a:r>
              <a:rPr lang="en-US" altLang="ja-JP" sz="2400" dirty="0">
                <a:solidFill>
                  <a:schemeClr val="tx1">
                    <a:lumMod val="95000"/>
                    <a:lumOff val="5000"/>
                  </a:schemeClr>
                </a:solidFill>
                <a:latin typeface="+mn-ea"/>
              </a:rPr>
              <a:t>IPMI</a:t>
            </a:r>
            <a:r>
              <a:rPr lang="ja-JP" altLang="ja-JP" sz="2400" dirty="0">
                <a:solidFill>
                  <a:schemeClr val="tx1">
                    <a:lumMod val="95000"/>
                    <a:lumOff val="5000"/>
                  </a:schemeClr>
                </a:solidFill>
                <a:latin typeface="+mn-ea"/>
              </a:rPr>
              <a:t>）の構築を行った。作成した装置で、ホスト</a:t>
            </a:r>
            <a:r>
              <a:rPr lang="en-US" altLang="ja-JP" sz="2400" dirty="0">
                <a:solidFill>
                  <a:schemeClr val="tx1">
                    <a:lumMod val="95000"/>
                    <a:lumOff val="5000"/>
                  </a:schemeClr>
                </a:solidFill>
                <a:latin typeface="+mn-ea"/>
              </a:rPr>
              <a:t>PC</a:t>
            </a:r>
            <a:r>
              <a:rPr lang="ja-JP" altLang="ja-JP" sz="2400" dirty="0">
                <a:solidFill>
                  <a:schemeClr val="tx1">
                    <a:lumMod val="95000"/>
                    <a:lumOff val="5000"/>
                  </a:schemeClr>
                </a:solidFill>
                <a:latin typeface="+mn-ea"/>
              </a:rPr>
              <a:t>の電源やネットワーク状態と関係なく遠隔操作を行うことができた。</a:t>
            </a:r>
          </a:p>
          <a:p>
            <a:r>
              <a:rPr lang="ja-JP" altLang="ja-JP" sz="2400" dirty="0">
                <a:solidFill>
                  <a:schemeClr val="tx1">
                    <a:lumMod val="95000"/>
                    <a:lumOff val="5000"/>
                  </a:schemeClr>
                </a:solidFill>
                <a:latin typeface="+mn-ea"/>
              </a:rPr>
              <a:t>　本研究で使用した</a:t>
            </a:r>
            <a:r>
              <a:rPr lang="en-US" altLang="ja-JP" sz="2400" dirty="0">
                <a:solidFill>
                  <a:schemeClr val="tx1">
                    <a:lumMod val="95000"/>
                    <a:lumOff val="5000"/>
                  </a:schemeClr>
                </a:solidFill>
                <a:latin typeface="+mn-ea"/>
              </a:rPr>
              <a:t>Raspberry Pi Zero W</a:t>
            </a:r>
            <a:r>
              <a:rPr lang="ja-JP" altLang="ja-JP" sz="2400" dirty="0">
                <a:solidFill>
                  <a:schemeClr val="tx1">
                    <a:lumMod val="95000"/>
                    <a:lumOff val="5000"/>
                  </a:schemeClr>
                </a:solidFill>
                <a:latin typeface="+mn-ea"/>
              </a:rPr>
              <a:t>はネットワークインターフェースカードとしてホスト</a:t>
            </a:r>
            <a:r>
              <a:rPr lang="en-US" altLang="ja-JP" sz="2400" dirty="0">
                <a:solidFill>
                  <a:schemeClr val="tx1">
                    <a:lumMod val="95000"/>
                    <a:lumOff val="5000"/>
                  </a:schemeClr>
                </a:solidFill>
                <a:latin typeface="+mn-ea"/>
              </a:rPr>
              <a:t>PC</a:t>
            </a:r>
            <a:r>
              <a:rPr lang="ja-JP" altLang="ja-JP" sz="2400" dirty="0">
                <a:solidFill>
                  <a:schemeClr val="tx1">
                    <a:lumMod val="95000"/>
                    <a:lumOff val="5000"/>
                  </a:schemeClr>
                </a:solidFill>
                <a:latin typeface="+mn-ea"/>
              </a:rPr>
              <a:t>のマザーボードに接続するため、</a:t>
            </a:r>
            <a:r>
              <a:rPr lang="en-US" altLang="ja-JP" sz="2400" dirty="0">
                <a:solidFill>
                  <a:schemeClr val="tx1">
                    <a:lumMod val="95000"/>
                    <a:lumOff val="5000"/>
                  </a:schemeClr>
                </a:solidFill>
                <a:latin typeface="+mn-ea"/>
              </a:rPr>
              <a:t>OS</a:t>
            </a:r>
            <a:r>
              <a:rPr lang="ja-JP" altLang="ja-JP" sz="2400" dirty="0">
                <a:solidFill>
                  <a:schemeClr val="tx1">
                    <a:lumMod val="95000"/>
                    <a:lumOff val="5000"/>
                  </a:schemeClr>
                </a:solidFill>
                <a:latin typeface="+mn-ea"/>
              </a:rPr>
              <a:t>が起動する前の</a:t>
            </a:r>
            <a:r>
              <a:rPr lang="en-US" altLang="ja-JP" sz="2400" dirty="0">
                <a:solidFill>
                  <a:schemeClr val="tx1">
                    <a:lumMod val="95000"/>
                    <a:lumOff val="5000"/>
                  </a:schemeClr>
                </a:solidFill>
                <a:latin typeface="+mn-ea"/>
              </a:rPr>
              <a:t>BIOS</a:t>
            </a:r>
            <a:r>
              <a:rPr lang="ja-JP" altLang="ja-JP" sz="2400" dirty="0">
                <a:solidFill>
                  <a:schemeClr val="tx1">
                    <a:lumMod val="95000"/>
                    <a:lumOff val="5000"/>
                  </a:schemeClr>
                </a:solidFill>
                <a:latin typeface="+mn-ea"/>
              </a:rPr>
              <a:t>段階では電源制御以外の遠隔操作機能は使用できない。今後の課題として、</a:t>
            </a:r>
            <a:r>
              <a:rPr lang="en-US" altLang="ja-JP" sz="2400" dirty="0">
                <a:solidFill>
                  <a:schemeClr val="tx1">
                    <a:lumMod val="95000"/>
                    <a:lumOff val="5000"/>
                  </a:schemeClr>
                </a:solidFill>
                <a:latin typeface="+mn-ea"/>
              </a:rPr>
              <a:t>BIOS</a:t>
            </a:r>
            <a:r>
              <a:rPr lang="ja-JP" altLang="ja-JP" sz="2400" dirty="0">
                <a:solidFill>
                  <a:schemeClr val="tx1">
                    <a:lumMod val="95000"/>
                    <a:lumOff val="5000"/>
                  </a:schemeClr>
                </a:solidFill>
                <a:latin typeface="+mn-ea"/>
              </a:rPr>
              <a:t>の設定画面にも遠隔操作を行うことができれば、利便性が向上すると考えられる。</a:t>
            </a:r>
          </a:p>
          <a:p>
            <a:endParaRPr lang="ja-JP" altLang="en-US" sz="2400" dirty="0">
              <a:solidFill>
                <a:schemeClr val="tx1">
                  <a:lumMod val="95000"/>
                  <a:lumOff val="5000"/>
                </a:schemeClr>
              </a:solidFill>
              <a:latin typeface="+mn-ea"/>
            </a:endParaRPr>
          </a:p>
        </p:txBody>
      </p:sp>
    </p:spTree>
    <p:extLst>
      <p:ext uri="{BB962C8B-B14F-4D97-AF65-F5344CB8AC3E}">
        <p14:creationId xmlns:p14="http://schemas.microsoft.com/office/powerpoint/2010/main" val="4237746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3189-30A4-472E-BFB5-4F1197A85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C3DAD714-06B0-40F6-85AD-6ED85D12DD63}"/>
              </a:ext>
            </a:extLst>
          </p:cNvPr>
          <p:cNvSpPr>
            <a:spLocks noGrp="1"/>
          </p:cNvSpPr>
          <p:nvPr>
            <p:ph type="title"/>
          </p:nvPr>
        </p:nvSpPr>
        <p:spPr>
          <a:xfrm>
            <a:off x="508001" y="472103"/>
            <a:ext cx="6447501" cy="520700"/>
          </a:xfrm>
        </p:spPr>
        <p:txBody>
          <a:bodyPr>
            <a:normAutofit/>
          </a:bodyPr>
          <a:lstStyle/>
          <a:p>
            <a:r>
              <a:rPr lang="ja-JP" altLang="en-US" sz="2800" b="1" dirty="0">
                <a:solidFill>
                  <a:schemeClr val="tx1">
                    <a:lumMod val="95000"/>
                    <a:lumOff val="5000"/>
                  </a:schemeClr>
                </a:solidFill>
                <a:latin typeface="メイリオ" panose="020B0604030504040204" pitchFamily="50" charset="-128"/>
                <a:cs typeface="メイリオ" panose="020B0604030504040204" pitchFamily="50" charset="-128"/>
              </a:rPr>
              <a:t>研究背景</a:t>
            </a:r>
            <a:endParaRPr lang="ja-JP" altLang="en-US" sz="2800" b="1"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a:extLst>
              <a:ext uri="{FF2B5EF4-FFF2-40B4-BE49-F238E27FC236}">
                <a16:creationId xmlns:a16="http://schemas.microsoft.com/office/drawing/2014/main" id="{3341DA41-42B9-4EFA-9312-F845B47F812F}"/>
              </a:ext>
            </a:extLst>
          </p:cNvPr>
          <p:cNvSpPr>
            <a:spLocks noGrp="1"/>
          </p:cNvSpPr>
          <p:nvPr>
            <p:ph idx="1"/>
          </p:nvPr>
        </p:nvSpPr>
        <p:spPr>
          <a:xfrm>
            <a:off x="508001" y="1008873"/>
            <a:ext cx="8381999" cy="2910580"/>
          </a:xfrm>
        </p:spPr>
        <p:txBody>
          <a:bodyPr>
            <a:normAutofit/>
          </a:bodyPr>
          <a:lstStyle/>
          <a:p>
            <a:pPr marL="0" indent="0">
              <a:buNone/>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IPMI(Intelligent Platform Management Interface)</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とはサーバの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CPU</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、バス、ファン、温度センサ、電源などの基本コンポーネントの監視や遠隔制御などを行うためのインターフェースである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260F8689-A3A0-4371-B5B1-6B70091B9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15" y="2872340"/>
            <a:ext cx="4401585" cy="3299352"/>
          </a:xfrm>
          <a:prstGeom prst="rect">
            <a:avLst/>
          </a:prstGeom>
        </p:spPr>
      </p:pic>
      <p:pic>
        <p:nvPicPr>
          <p:cNvPr id="11" name="Picture 10">
            <a:extLst>
              <a:ext uri="{FF2B5EF4-FFF2-40B4-BE49-F238E27FC236}">
                <a16:creationId xmlns:a16="http://schemas.microsoft.com/office/drawing/2014/main" id="{754F5562-E4C0-4D4E-8EEE-D00571E05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302" y="2877839"/>
            <a:ext cx="4401585" cy="3293853"/>
          </a:xfrm>
          <a:prstGeom prst="rect">
            <a:avLst/>
          </a:prstGeom>
        </p:spPr>
      </p:pic>
    </p:spTree>
    <p:extLst>
      <p:ext uri="{BB962C8B-B14F-4D97-AF65-F5344CB8AC3E}">
        <p14:creationId xmlns:p14="http://schemas.microsoft.com/office/powerpoint/2010/main" val="180987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7E674B-C27A-406A-BCDF-EEF05DE6A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E71A1238-6A68-420E-B9B0-1B678FD9D4E5}"/>
              </a:ext>
            </a:extLst>
          </p:cNvPr>
          <p:cNvSpPr>
            <a:spLocks noGrp="1"/>
          </p:cNvSpPr>
          <p:nvPr>
            <p:ph type="title"/>
          </p:nvPr>
        </p:nvSpPr>
        <p:spPr>
          <a:xfrm>
            <a:off x="507999" y="488742"/>
            <a:ext cx="2133598" cy="553940"/>
          </a:xfrm>
        </p:spPr>
        <p:txBody>
          <a:bodyPr>
            <a:noAutofit/>
          </a:bodyPr>
          <a:lstStyle/>
          <a:p>
            <a:r>
              <a:rPr lang="ja-JP" altLang="en-US" sz="2800" b="1" dirty="0">
                <a:solidFill>
                  <a:schemeClr val="tx1">
                    <a:lumMod val="95000"/>
                    <a:lumOff val="5000"/>
                  </a:schemeClr>
                </a:solidFill>
                <a:latin typeface="メイリオ" panose="020B0604030504040204" pitchFamily="50" charset="-128"/>
                <a:cs typeface="メイリオ" panose="020B0604030504040204" pitchFamily="50" charset="-128"/>
              </a:rPr>
              <a:t>研究背景</a:t>
            </a:r>
            <a:endParaRPr lang="ja-JP" altLang="en-US" sz="2800" b="1"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a:extLst>
              <a:ext uri="{FF2B5EF4-FFF2-40B4-BE49-F238E27FC236}">
                <a16:creationId xmlns:a16="http://schemas.microsoft.com/office/drawing/2014/main" id="{47ADCEFA-C281-49B7-B162-F071DF219962}"/>
              </a:ext>
            </a:extLst>
          </p:cNvPr>
          <p:cNvSpPr>
            <a:spLocks noGrp="1"/>
          </p:cNvSpPr>
          <p:nvPr>
            <p:ph idx="1"/>
          </p:nvPr>
        </p:nvSpPr>
        <p:spPr>
          <a:xfrm>
            <a:off x="939800" y="2191345"/>
            <a:ext cx="7137400" cy="843359"/>
          </a:xfrm>
        </p:spPr>
        <p:txBody>
          <a:bodyPr>
            <a:noAutofit/>
          </a:bodyPr>
          <a:lstStyle/>
          <a:p>
            <a:pPr marL="0" indent="0">
              <a:buNone/>
            </a:pPr>
            <a:r>
              <a:rPr lang="ja-JP" altLang="ja-JP"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市販の</a:t>
            </a:r>
            <a:r>
              <a:rPr lang="en-US" altLang="ja-JP"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IPMI</a:t>
            </a:r>
            <a:r>
              <a:rPr lang="ja-JP" altLang="ja-JP"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カードは特定のサーバ用のマザーボードにしか対応しない</a:t>
            </a:r>
            <a:endParaRPr lang="en-US" altLang="ja-JP"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Content Placeholder 2">
            <a:extLst>
              <a:ext uri="{FF2B5EF4-FFF2-40B4-BE49-F238E27FC236}">
                <a16:creationId xmlns:a16="http://schemas.microsoft.com/office/drawing/2014/main" id="{4C02A22D-CC93-4051-B679-F3D28F2FCA19}"/>
              </a:ext>
            </a:extLst>
          </p:cNvPr>
          <p:cNvSpPr txBox="1">
            <a:spLocks/>
          </p:cNvSpPr>
          <p:nvPr/>
        </p:nvSpPr>
        <p:spPr>
          <a:xfrm>
            <a:off x="939800" y="4370794"/>
            <a:ext cx="7213600" cy="843359"/>
          </a:xfrm>
          <a:prstGeom prst="rect">
            <a:avLst/>
          </a:prstGeom>
        </p:spPr>
        <p:txBody>
          <a:bodyPr vert="horz" lIns="68580" tIns="34290" rIns="68580" bIns="3429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ja-JP" altLang="ja-JP"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一般のマザーボードに対応できる</a:t>
            </a:r>
            <a:r>
              <a:rPr lang="en-US" altLang="ja-JP"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IPMI</a:t>
            </a:r>
            <a:r>
              <a:rPr lang="ja-JP" altLang="ja-JP"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モジュールを構築する。</a:t>
            </a:r>
            <a:endParaRPr lang="ja-JP" altLang="en-US"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Arrow: Down 4">
            <a:extLst>
              <a:ext uri="{FF2B5EF4-FFF2-40B4-BE49-F238E27FC236}">
                <a16:creationId xmlns:a16="http://schemas.microsoft.com/office/drawing/2014/main" id="{CEDB173C-EB33-4802-B073-01761ACD89A8}"/>
              </a:ext>
            </a:extLst>
          </p:cNvPr>
          <p:cNvSpPr/>
          <p:nvPr/>
        </p:nvSpPr>
        <p:spPr>
          <a:xfrm>
            <a:off x="3784599" y="3202815"/>
            <a:ext cx="787400" cy="8433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815152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DE924E-0A1E-4091-BAC2-9B279DEE9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431801" y="543984"/>
            <a:ext cx="3098799" cy="452166"/>
          </a:xfrm>
        </p:spPr>
        <p:txBody>
          <a:bodyPr>
            <a:noAutofit/>
          </a:bodyPr>
          <a:lstStyle/>
          <a:p>
            <a:r>
              <a:rPr lang="ja-JP" altLang="en-US" sz="2800" b="1" dirty="0">
                <a:solidFill>
                  <a:schemeClr val="tx1">
                    <a:lumMod val="95000"/>
                    <a:lumOff val="5000"/>
                  </a:schemeClr>
                </a:solidFill>
              </a:rPr>
              <a:t>システム構成 </a:t>
            </a:r>
            <a:r>
              <a:rPr lang="en-US" altLang="ja-JP" sz="2800" b="1" dirty="0">
                <a:solidFill>
                  <a:schemeClr val="tx1">
                    <a:lumMod val="95000"/>
                    <a:lumOff val="5000"/>
                  </a:schemeClr>
                </a:solidFill>
              </a:rPr>
              <a:t>v1</a:t>
            </a:r>
            <a:endParaRPr lang="ja-JP" altLang="en-US" sz="2800" b="1" dirty="0">
              <a:solidFill>
                <a:schemeClr val="tx1">
                  <a:lumMod val="95000"/>
                  <a:lumOff val="5000"/>
                </a:schemeClr>
              </a:solidFill>
            </a:endParaRPr>
          </a:p>
        </p:txBody>
      </p:sp>
      <p:pic>
        <p:nvPicPr>
          <p:cNvPr id="5" name="Content Placeholder 4">
            <a:extLst>
              <a:ext uri="{FF2B5EF4-FFF2-40B4-BE49-F238E27FC236}">
                <a16:creationId xmlns:a16="http://schemas.microsoft.com/office/drawing/2014/main" id="{4377DC35-9DDF-41A8-B266-E190500989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11" y="1151214"/>
            <a:ext cx="8992378" cy="4910920"/>
          </a:xfrm>
        </p:spPr>
      </p:pic>
    </p:spTree>
    <p:extLst>
      <p:ext uri="{BB962C8B-B14F-4D97-AF65-F5344CB8AC3E}">
        <p14:creationId xmlns:p14="http://schemas.microsoft.com/office/powerpoint/2010/main" val="257776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A29D5C-8E98-48B3-BBCD-956CDF82A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28650" y="365126"/>
            <a:ext cx="2978150" cy="633941"/>
          </a:xfrm>
        </p:spPr>
        <p:txBody>
          <a:bodyPr>
            <a:normAutofit/>
          </a:bodyPr>
          <a:lstStyle/>
          <a:p>
            <a:r>
              <a:rPr lang="ja-JP" altLang="en-US" sz="2800" b="1" dirty="0">
                <a:solidFill>
                  <a:schemeClr val="tx1">
                    <a:lumMod val="95000"/>
                    <a:lumOff val="5000"/>
                  </a:schemeClr>
                </a:solidFill>
              </a:rPr>
              <a:t>システム構成 </a:t>
            </a:r>
            <a:r>
              <a:rPr lang="en-US" altLang="ja-JP" sz="2800" b="1" dirty="0">
                <a:solidFill>
                  <a:schemeClr val="tx1">
                    <a:lumMod val="95000"/>
                    <a:lumOff val="5000"/>
                  </a:schemeClr>
                </a:solidFill>
              </a:rPr>
              <a:t>v2</a:t>
            </a:r>
            <a:endParaRPr lang="ja-JP" altLang="en-US" sz="2800" b="1" dirty="0">
              <a:solidFill>
                <a:schemeClr val="tx1">
                  <a:lumMod val="95000"/>
                  <a:lumOff val="5000"/>
                </a:schemeClr>
              </a:solidFill>
            </a:endParaRPr>
          </a:p>
        </p:txBody>
      </p:sp>
      <p:pic>
        <p:nvPicPr>
          <p:cNvPr id="13" name="Content Placeholder 12">
            <a:extLst>
              <a:ext uri="{FF2B5EF4-FFF2-40B4-BE49-F238E27FC236}">
                <a16:creationId xmlns:a16="http://schemas.microsoft.com/office/drawing/2014/main" id="{EAC30ADA-647C-4702-88F0-A35DB2769E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104" y="1097186"/>
            <a:ext cx="8539563" cy="4663628"/>
          </a:xfrm>
        </p:spPr>
      </p:pic>
      <p:sp>
        <p:nvSpPr>
          <p:cNvPr id="5" name="Rectangle 4">
            <a:extLst>
              <a:ext uri="{FF2B5EF4-FFF2-40B4-BE49-F238E27FC236}">
                <a16:creationId xmlns:a16="http://schemas.microsoft.com/office/drawing/2014/main" id="{201111E4-9D0A-4532-803A-756C0D996825}"/>
              </a:ext>
            </a:extLst>
          </p:cNvPr>
          <p:cNvSpPr/>
          <p:nvPr/>
        </p:nvSpPr>
        <p:spPr>
          <a:xfrm>
            <a:off x="2413001" y="1203326"/>
            <a:ext cx="3479799" cy="44693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Rectangle 5">
            <a:extLst>
              <a:ext uri="{FF2B5EF4-FFF2-40B4-BE49-F238E27FC236}">
                <a16:creationId xmlns:a16="http://schemas.microsoft.com/office/drawing/2014/main" id="{B031DE54-7604-4EFF-A2B8-8371DB12CDA5}"/>
              </a:ext>
            </a:extLst>
          </p:cNvPr>
          <p:cNvSpPr/>
          <p:nvPr/>
        </p:nvSpPr>
        <p:spPr>
          <a:xfrm>
            <a:off x="2413001" y="1203326"/>
            <a:ext cx="1704052" cy="4469341"/>
          </a:xfrm>
          <a:prstGeom prst="rect">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88296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E269DA-F910-4B46-9549-9531EE509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28650" y="365126"/>
            <a:ext cx="4028017" cy="598015"/>
          </a:xfrm>
        </p:spPr>
        <p:txBody>
          <a:bodyPr>
            <a:normAutofit/>
          </a:bodyPr>
          <a:lstStyle/>
          <a:p>
            <a:r>
              <a:rPr lang="ja-JP" altLang="en-US" sz="2800" b="1" dirty="0">
                <a:solidFill>
                  <a:schemeClr val="tx1">
                    <a:lumMod val="95000"/>
                    <a:lumOff val="5000"/>
                  </a:schemeClr>
                </a:solidFill>
                <a:latin typeface="+mn-ea"/>
                <a:ea typeface="+mn-ea"/>
              </a:rPr>
              <a:t>システム構成　</a:t>
            </a:r>
            <a:r>
              <a:rPr lang="en-US" altLang="ja-JP" sz="2800" b="1" dirty="0">
                <a:solidFill>
                  <a:schemeClr val="tx1">
                    <a:lumMod val="95000"/>
                    <a:lumOff val="5000"/>
                  </a:schemeClr>
                </a:solidFill>
                <a:latin typeface="+mn-ea"/>
                <a:ea typeface="+mn-ea"/>
              </a:rPr>
              <a:t>v2</a:t>
            </a:r>
            <a:r>
              <a:rPr lang="ja-JP" altLang="en-US" sz="2800" b="1" dirty="0">
                <a:solidFill>
                  <a:schemeClr val="tx1">
                    <a:lumMod val="95000"/>
                    <a:lumOff val="5000"/>
                  </a:schemeClr>
                </a:solidFill>
                <a:latin typeface="+mn-ea"/>
                <a:ea typeface="+mn-ea"/>
              </a:rPr>
              <a:t>改善</a:t>
            </a:r>
          </a:p>
        </p:txBody>
      </p:sp>
      <p:sp>
        <p:nvSpPr>
          <p:cNvPr id="3" name="Content Placeholder 2">
            <a:extLst>
              <a:ext uri="{FF2B5EF4-FFF2-40B4-BE49-F238E27FC236}">
                <a16:creationId xmlns:a16="http://schemas.microsoft.com/office/drawing/2014/main" id="{DAA15C31-4076-4AD3-956C-572DBFA3FC58}"/>
              </a:ext>
            </a:extLst>
          </p:cNvPr>
          <p:cNvSpPr>
            <a:spLocks noGrp="1"/>
          </p:cNvSpPr>
          <p:nvPr>
            <p:ph idx="1"/>
          </p:nvPr>
        </p:nvSpPr>
        <p:spPr>
          <a:xfrm>
            <a:off x="1985756" y="963140"/>
            <a:ext cx="6852595" cy="2114831"/>
          </a:xfrm>
        </p:spPr>
        <p:txBody>
          <a:bodyPr>
            <a:noAutofit/>
          </a:bodyPr>
          <a:lstStyle/>
          <a:p>
            <a:r>
              <a:rPr lang="en-US" altLang="ja-JP" sz="2400" dirty="0">
                <a:solidFill>
                  <a:schemeClr val="tx1">
                    <a:lumMod val="95000"/>
                    <a:lumOff val="5000"/>
                  </a:schemeClr>
                </a:solidFill>
              </a:rPr>
              <a:t>ESP8266</a:t>
            </a:r>
            <a:r>
              <a:rPr lang="ja-JP" altLang="en-US" sz="2400" dirty="0">
                <a:solidFill>
                  <a:schemeClr val="tx1">
                    <a:lumMod val="95000"/>
                    <a:lumOff val="5000"/>
                  </a:schemeClr>
                </a:solidFill>
              </a:rPr>
              <a:t>のスペック</a:t>
            </a:r>
            <a:endParaRPr lang="en-US" altLang="ja-JP" sz="2400" dirty="0">
              <a:solidFill>
                <a:schemeClr val="tx1">
                  <a:lumMod val="95000"/>
                  <a:lumOff val="5000"/>
                </a:schemeClr>
              </a:solidFill>
            </a:endParaRPr>
          </a:p>
          <a:p>
            <a:pPr lvl="1">
              <a:buFont typeface="Arial" panose="020B0604020202020204" pitchFamily="34" charset="0"/>
              <a:buChar char="•"/>
            </a:pPr>
            <a:r>
              <a:rPr lang="en-US" altLang="ja-JP" dirty="0">
                <a:solidFill>
                  <a:schemeClr val="tx1">
                    <a:lumMod val="95000"/>
                    <a:lumOff val="5000"/>
                  </a:schemeClr>
                </a:solidFill>
              </a:rPr>
              <a:t>CPU</a:t>
            </a:r>
            <a:r>
              <a:rPr lang="ja-JP" altLang="en-US" dirty="0">
                <a:solidFill>
                  <a:schemeClr val="tx1">
                    <a:lumMod val="95000"/>
                    <a:lumOff val="5000"/>
                  </a:schemeClr>
                </a:solidFill>
              </a:rPr>
              <a:t> </a:t>
            </a:r>
            <a:r>
              <a:rPr lang="en-US" altLang="ja-JP" dirty="0">
                <a:solidFill>
                  <a:schemeClr val="tx1">
                    <a:lumMod val="95000"/>
                    <a:lumOff val="5000"/>
                  </a:schemeClr>
                </a:solidFill>
              </a:rPr>
              <a:t>:</a:t>
            </a:r>
            <a:r>
              <a:rPr lang="ja-JP" altLang="en-US" dirty="0">
                <a:solidFill>
                  <a:schemeClr val="tx1">
                    <a:lumMod val="95000"/>
                    <a:lumOff val="5000"/>
                  </a:schemeClr>
                </a:solidFill>
              </a:rPr>
              <a:t> </a:t>
            </a:r>
            <a:r>
              <a:rPr lang="en-US" altLang="ja-JP" dirty="0">
                <a:solidFill>
                  <a:schemeClr val="tx1">
                    <a:lumMod val="95000"/>
                    <a:lumOff val="5000"/>
                  </a:schemeClr>
                </a:solidFill>
              </a:rPr>
              <a:t>RISC</a:t>
            </a:r>
            <a:r>
              <a:rPr lang="ja-JP" altLang="en-US" dirty="0">
                <a:solidFill>
                  <a:schemeClr val="tx1">
                    <a:lumMod val="95000"/>
                    <a:lumOff val="5000"/>
                  </a:schemeClr>
                </a:solidFill>
              </a:rPr>
              <a:t> </a:t>
            </a:r>
            <a:r>
              <a:rPr lang="en-US" altLang="ja-JP" dirty="0">
                <a:solidFill>
                  <a:schemeClr val="tx1">
                    <a:lumMod val="95000"/>
                    <a:lumOff val="5000"/>
                  </a:schemeClr>
                </a:solidFill>
              </a:rPr>
              <a:t>80MHz</a:t>
            </a:r>
          </a:p>
          <a:p>
            <a:pPr lvl="1">
              <a:buFont typeface="Arial" panose="020B0604020202020204" pitchFamily="34" charset="0"/>
              <a:buChar char="•"/>
            </a:pPr>
            <a:r>
              <a:rPr lang="ja-JP" altLang="en-US" dirty="0">
                <a:solidFill>
                  <a:schemeClr val="tx1">
                    <a:lumMod val="95000"/>
                    <a:lumOff val="5000"/>
                  </a:schemeClr>
                </a:solidFill>
              </a:rPr>
              <a:t>メモリ：</a:t>
            </a:r>
            <a:r>
              <a:rPr lang="en-US" altLang="ja-JP" dirty="0">
                <a:solidFill>
                  <a:schemeClr val="tx1">
                    <a:lumMod val="95000"/>
                    <a:lumOff val="5000"/>
                  </a:schemeClr>
                </a:solidFill>
              </a:rPr>
              <a:t>160KB</a:t>
            </a:r>
          </a:p>
          <a:p>
            <a:pPr lvl="1">
              <a:buFont typeface="Arial" panose="020B0604020202020204" pitchFamily="34" charset="0"/>
              <a:buChar char="•"/>
            </a:pPr>
            <a:r>
              <a:rPr lang="en-US" altLang="ja-JP" dirty="0">
                <a:solidFill>
                  <a:schemeClr val="tx1">
                    <a:lumMod val="95000"/>
                    <a:lumOff val="5000"/>
                  </a:schemeClr>
                </a:solidFill>
              </a:rPr>
              <a:t>Flash: 4MB </a:t>
            </a:r>
          </a:p>
          <a:p>
            <a:pPr marL="457200" lvl="1" indent="0">
              <a:buNone/>
            </a:pPr>
            <a:r>
              <a:rPr lang="en-US" altLang="ja-JP" dirty="0">
                <a:solidFill>
                  <a:schemeClr val="tx1">
                    <a:lumMod val="95000"/>
                    <a:lumOff val="5000"/>
                  </a:schemeClr>
                </a:solidFill>
              </a:rPr>
              <a:t>	(</a:t>
            </a:r>
            <a:r>
              <a:rPr lang="ja-JP" altLang="en-US" dirty="0">
                <a:solidFill>
                  <a:schemeClr val="tx1">
                    <a:lumMod val="95000"/>
                    <a:lumOff val="5000"/>
                  </a:schemeClr>
                </a:solidFill>
              </a:rPr>
              <a:t>プログラム書き込み可能スペース</a:t>
            </a:r>
            <a:r>
              <a:rPr lang="en-US" altLang="ja-JP" dirty="0">
                <a:solidFill>
                  <a:schemeClr val="tx1">
                    <a:lumMod val="95000"/>
                    <a:lumOff val="5000"/>
                  </a:schemeClr>
                </a:solidFill>
              </a:rPr>
              <a:t>:1MB)</a:t>
            </a:r>
          </a:p>
        </p:txBody>
      </p:sp>
      <p:sp>
        <p:nvSpPr>
          <p:cNvPr id="4" name="Content Placeholder 2">
            <a:extLst>
              <a:ext uri="{FF2B5EF4-FFF2-40B4-BE49-F238E27FC236}">
                <a16:creationId xmlns:a16="http://schemas.microsoft.com/office/drawing/2014/main" id="{AD8B0781-0867-4812-AF4D-BD74C37235FA}"/>
              </a:ext>
            </a:extLst>
          </p:cNvPr>
          <p:cNvSpPr txBox="1">
            <a:spLocks/>
          </p:cNvSpPr>
          <p:nvPr/>
        </p:nvSpPr>
        <p:spPr>
          <a:xfrm>
            <a:off x="2188302" y="4340886"/>
            <a:ext cx="6447501" cy="1242302"/>
          </a:xfrm>
          <a:prstGeom prst="rect">
            <a:avLst/>
          </a:prstGeom>
        </p:spPr>
        <p:txBody>
          <a:bodyPr vert="horz" lIns="68580" tIns="34290" rIns="68580" bIns="3429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sz="2400" dirty="0">
                <a:solidFill>
                  <a:schemeClr val="tx1">
                    <a:lumMod val="95000"/>
                    <a:lumOff val="5000"/>
                  </a:schemeClr>
                </a:solidFill>
              </a:rPr>
              <a:t>Raspberry</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Pi</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Zero</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W</a:t>
            </a:r>
            <a:r>
              <a:rPr lang="ja-JP" altLang="en-US" sz="2400" dirty="0">
                <a:solidFill>
                  <a:schemeClr val="tx1">
                    <a:lumMod val="95000"/>
                    <a:lumOff val="5000"/>
                  </a:schemeClr>
                </a:solidFill>
              </a:rPr>
              <a:t>のスペック</a:t>
            </a:r>
            <a:endParaRPr lang="en-US" altLang="ja-JP" sz="2400" dirty="0">
              <a:solidFill>
                <a:schemeClr val="tx1">
                  <a:lumMod val="95000"/>
                  <a:lumOff val="5000"/>
                </a:schemeClr>
              </a:solidFill>
            </a:endParaRPr>
          </a:p>
          <a:p>
            <a:pPr lvl="1">
              <a:buFont typeface="Arial" panose="020B0604020202020204" pitchFamily="34" charset="0"/>
              <a:buChar char="•"/>
            </a:pPr>
            <a:r>
              <a:rPr lang="en-US" altLang="ja-JP" sz="2400" dirty="0">
                <a:solidFill>
                  <a:schemeClr val="tx1">
                    <a:lumMod val="95000"/>
                    <a:lumOff val="5000"/>
                  </a:schemeClr>
                </a:solidFill>
              </a:rPr>
              <a:t>CPU</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ARM 1GHz</a:t>
            </a:r>
          </a:p>
          <a:p>
            <a:pPr lvl="1">
              <a:buFont typeface="Arial" panose="020B0604020202020204" pitchFamily="34" charset="0"/>
              <a:buChar char="•"/>
            </a:pPr>
            <a:r>
              <a:rPr lang="ja-JP" altLang="en-US" sz="2400" dirty="0">
                <a:solidFill>
                  <a:schemeClr val="tx1">
                    <a:lumMod val="95000"/>
                    <a:lumOff val="5000"/>
                  </a:schemeClr>
                </a:solidFill>
              </a:rPr>
              <a:t>メモリ：</a:t>
            </a:r>
            <a:r>
              <a:rPr lang="en-US" altLang="ja-JP" sz="2400" dirty="0">
                <a:solidFill>
                  <a:schemeClr val="tx1">
                    <a:lumMod val="95000"/>
                    <a:lumOff val="5000"/>
                  </a:schemeClr>
                </a:solidFill>
              </a:rPr>
              <a:t>512MB</a:t>
            </a:r>
          </a:p>
          <a:p>
            <a:pPr lvl="1">
              <a:buFont typeface="Arial" panose="020B0604020202020204" pitchFamily="34" charset="0"/>
              <a:buChar char="•"/>
            </a:pPr>
            <a:r>
              <a:rPr lang="en-US" altLang="ja-JP" sz="2400" dirty="0">
                <a:solidFill>
                  <a:schemeClr val="tx1">
                    <a:lumMod val="95000"/>
                    <a:lumOff val="5000"/>
                  </a:schemeClr>
                </a:solidFill>
              </a:rPr>
              <a:t>OS : Debian </a:t>
            </a:r>
            <a:r>
              <a:rPr lang="en-US" altLang="ja-JP" sz="2400" dirty="0" err="1">
                <a:solidFill>
                  <a:schemeClr val="tx1">
                    <a:lumMod val="95000"/>
                    <a:lumOff val="5000"/>
                  </a:schemeClr>
                </a:solidFill>
              </a:rPr>
              <a:t>linux</a:t>
            </a:r>
            <a:endParaRPr lang="en-US" altLang="ja-JP" sz="2400" dirty="0">
              <a:solidFill>
                <a:schemeClr val="tx1">
                  <a:lumMod val="95000"/>
                  <a:lumOff val="5000"/>
                </a:schemeClr>
              </a:solidFill>
            </a:endParaRPr>
          </a:p>
        </p:txBody>
      </p:sp>
      <p:sp>
        <p:nvSpPr>
          <p:cNvPr id="5" name="Arrow: Down 4">
            <a:extLst>
              <a:ext uri="{FF2B5EF4-FFF2-40B4-BE49-F238E27FC236}">
                <a16:creationId xmlns:a16="http://schemas.microsoft.com/office/drawing/2014/main" id="{6FE46EE3-6A6F-4114-BD63-EC02C204944F}"/>
              </a:ext>
            </a:extLst>
          </p:cNvPr>
          <p:cNvSpPr/>
          <p:nvPr/>
        </p:nvSpPr>
        <p:spPr>
          <a:xfrm>
            <a:off x="3837487" y="3297208"/>
            <a:ext cx="734512" cy="643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7" name="Picture 6">
            <a:extLst>
              <a:ext uri="{FF2B5EF4-FFF2-40B4-BE49-F238E27FC236}">
                <a16:creationId xmlns:a16="http://schemas.microsoft.com/office/drawing/2014/main" id="{C4BA97B9-E049-46CD-B29B-34DE63CDA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37" y="4259727"/>
            <a:ext cx="1731024" cy="1731024"/>
          </a:xfrm>
          <a:prstGeom prst="rect">
            <a:avLst/>
          </a:prstGeom>
        </p:spPr>
      </p:pic>
      <p:pic>
        <p:nvPicPr>
          <p:cNvPr id="9" name="Picture 8">
            <a:extLst>
              <a:ext uri="{FF2B5EF4-FFF2-40B4-BE49-F238E27FC236}">
                <a16:creationId xmlns:a16="http://schemas.microsoft.com/office/drawing/2014/main" id="{13CFC127-E135-4034-ADCC-188EBA30E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03" y="1193652"/>
            <a:ext cx="1651000" cy="1651000"/>
          </a:xfrm>
          <a:prstGeom prst="rect">
            <a:avLst/>
          </a:prstGeom>
        </p:spPr>
      </p:pic>
    </p:spTree>
    <p:extLst>
      <p:ext uri="{BB962C8B-B14F-4D97-AF65-F5344CB8AC3E}">
        <p14:creationId xmlns:p14="http://schemas.microsoft.com/office/powerpoint/2010/main" val="299222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AA2199-1329-446B-8E7F-2E7C3823E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28650" y="365127"/>
            <a:ext cx="3520017" cy="715888"/>
          </a:xfrm>
        </p:spPr>
        <p:txBody>
          <a:bodyPr>
            <a:normAutofit/>
          </a:bodyPr>
          <a:lstStyle/>
          <a:p>
            <a:r>
              <a:rPr lang="ja-JP" altLang="en-US" sz="2800" b="1" dirty="0">
                <a:solidFill>
                  <a:schemeClr val="tx1">
                    <a:lumMod val="95000"/>
                    <a:lumOff val="5000"/>
                  </a:schemeClr>
                </a:solidFill>
                <a:latin typeface="+mn-ea"/>
                <a:ea typeface="+mn-ea"/>
              </a:rPr>
              <a:t>システム構成 </a:t>
            </a:r>
            <a:r>
              <a:rPr lang="en-US" altLang="ja-JP" sz="2800" b="1" dirty="0">
                <a:solidFill>
                  <a:schemeClr val="tx1">
                    <a:lumMod val="95000"/>
                    <a:lumOff val="5000"/>
                  </a:schemeClr>
                </a:solidFill>
                <a:latin typeface="+mn-ea"/>
                <a:ea typeface="+mn-ea"/>
              </a:rPr>
              <a:t>v3</a:t>
            </a:r>
            <a:endParaRPr lang="ja-JP" altLang="en-US" sz="2800" b="1" dirty="0">
              <a:solidFill>
                <a:schemeClr val="tx1">
                  <a:lumMod val="95000"/>
                  <a:lumOff val="5000"/>
                </a:schemeClr>
              </a:solidFill>
              <a:latin typeface="+mn-ea"/>
              <a:ea typeface="+mn-ea"/>
            </a:endParaRPr>
          </a:p>
        </p:txBody>
      </p:sp>
      <p:pic>
        <p:nvPicPr>
          <p:cNvPr id="5" name="Content Placeholder 4">
            <a:extLst>
              <a:ext uri="{FF2B5EF4-FFF2-40B4-BE49-F238E27FC236}">
                <a16:creationId xmlns:a16="http://schemas.microsoft.com/office/drawing/2014/main" id="{824B73FB-E0ED-41EF-9F73-4306FAECF3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7160" y="1220031"/>
            <a:ext cx="8089680" cy="4417937"/>
          </a:xfrm>
        </p:spPr>
      </p:pic>
    </p:spTree>
    <p:extLst>
      <p:ext uri="{BB962C8B-B14F-4D97-AF65-F5344CB8AC3E}">
        <p14:creationId xmlns:p14="http://schemas.microsoft.com/office/powerpoint/2010/main" val="2029431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A318E7-26E4-4142-9A5B-33359ECE2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566496" y="535005"/>
            <a:ext cx="6447501" cy="533400"/>
          </a:xfrm>
        </p:spPr>
        <p:txBody>
          <a:bodyPr>
            <a:normAutofit/>
          </a:bodyPr>
          <a:lstStyle/>
          <a:p>
            <a:r>
              <a:rPr lang="ja-JP" altLang="en-US" sz="2800" b="1" dirty="0">
                <a:solidFill>
                  <a:schemeClr val="tx1">
                    <a:lumMod val="95000"/>
                    <a:lumOff val="5000"/>
                  </a:schemeClr>
                </a:solidFill>
              </a:rPr>
              <a:t>電源制御</a:t>
            </a:r>
          </a:p>
        </p:txBody>
      </p:sp>
      <p:sp>
        <p:nvSpPr>
          <p:cNvPr id="3" name="Content Placeholder 2">
            <a:extLst>
              <a:ext uri="{FF2B5EF4-FFF2-40B4-BE49-F238E27FC236}">
                <a16:creationId xmlns:a16="http://schemas.microsoft.com/office/drawing/2014/main" id="{DAA15C31-4076-4AD3-956C-572DBFA3FC58}"/>
              </a:ext>
            </a:extLst>
          </p:cNvPr>
          <p:cNvSpPr>
            <a:spLocks noGrp="1"/>
          </p:cNvSpPr>
          <p:nvPr>
            <p:ph idx="1"/>
          </p:nvPr>
        </p:nvSpPr>
        <p:spPr>
          <a:xfrm>
            <a:off x="566496" y="1462987"/>
            <a:ext cx="8162637" cy="2414746"/>
          </a:xfrm>
        </p:spPr>
        <p:txBody>
          <a:bodyPr>
            <a:normAutofit/>
          </a:bodyPr>
          <a:lstStyle/>
          <a:p>
            <a:r>
              <a:rPr lang="ja-JP" altLang="ja-JP" sz="2400" dirty="0">
                <a:solidFill>
                  <a:schemeClr val="tx1">
                    <a:lumMod val="95000"/>
                    <a:lumOff val="5000"/>
                  </a:schemeClr>
                </a:solidFill>
              </a:rPr>
              <a:t>ホスト</a:t>
            </a:r>
            <a:r>
              <a:rPr lang="en-US" altLang="ja-JP" sz="2400" dirty="0">
                <a:solidFill>
                  <a:schemeClr val="tx1">
                    <a:lumMod val="95000"/>
                    <a:lumOff val="5000"/>
                  </a:schemeClr>
                </a:solidFill>
              </a:rPr>
              <a:t>PC</a:t>
            </a:r>
            <a:r>
              <a:rPr lang="ja-JP" altLang="ja-JP" sz="2400" dirty="0">
                <a:solidFill>
                  <a:schemeClr val="tx1">
                    <a:lumMod val="95000"/>
                    <a:lumOff val="5000"/>
                  </a:schemeClr>
                </a:solidFill>
              </a:rPr>
              <a:t>の電源が</a:t>
            </a:r>
            <a:r>
              <a:rPr lang="en-US" altLang="ja-JP" sz="2400" dirty="0">
                <a:solidFill>
                  <a:schemeClr val="tx1">
                    <a:lumMod val="95000"/>
                    <a:lumOff val="5000"/>
                  </a:schemeClr>
                </a:solidFill>
              </a:rPr>
              <a:t>OFF</a:t>
            </a:r>
            <a:r>
              <a:rPr lang="ja-JP" altLang="ja-JP" sz="2400" dirty="0">
                <a:solidFill>
                  <a:schemeClr val="tx1">
                    <a:lumMod val="95000"/>
                    <a:lumOff val="5000"/>
                  </a:schemeClr>
                </a:solidFill>
              </a:rPr>
              <a:t>の状態でも起動させるには物理的にマザーボードの電源スイッチを操作する。</a:t>
            </a:r>
            <a:endParaRPr lang="en-US" altLang="ja-JP" sz="2400" dirty="0">
              <a:solidFill>
                <a:schemeClr val="tx1">
                  <a:lumMod val="95000"/>
                  <a:lumOff val="5000"/>
                </a:schemeClr>
              </a:solidFill>
            </a:endParaRPr>
          </a:p>
          <a:p>
            <a:endParaRPr kumimoji="1" lang="ja-JP" altLang="en-US" dirty="0"/>
          </a:p>
        </p:txBody>
      </p:sp>
      <p:pic>
        <p:nvPicPr>
          <p:cNvPr id="7" name="Picture 6">
            <a:extLst>
              <a:ext uri="{FF2B5EF4-FFF2-40B4-BE49-F238E27FC236}">
                <a16:creationId xmlns:a16="http://schemas.microsoft.com/office/drawing/2014/main" id="{EA9D1931-0F43-42C8-A684-C19406922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367" y="3002018"/>
            <a:ext cx="4727265" cy="3197486"/>
          </a:xfrm>
          <a:prstGeom prst="rect">
            <a:avLst/>
          </a:prstGeom>
        </p:spPr>
      </p:pic>
    </p:spTree>
    <p:extLst>
      <p:ext uri="{BB962C8B-B14F-4D97-AF65-F5344CB8AC3E}">
        <p14:creationId xmlns:p14="http://schemas.microsoft.com/office/powerpoint/2010/main" val="3677922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A318E7-26E4-4142-9A5B-33359ECE2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0" y="11896"/>
            <a:ext cx="8992379" cy="6834208"/>
          </a:xfrm>
          <a:prstGeom prst="rect">
            <a:avLst/>
          </a:prstGeom>
        </p:spPr>
      </p:pic>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566496" y="535005"/>
            <a:ext cx="6447501" cy="533400"/>
          </a:xfrm>
        </p:spPr>
        <p:txBody>
          <a:bodyPr>
            <a:normAutofit/>
          </a:bodyPr>
          <a:lstStyle/>
          <a:p>
            <a:r>
              <a:rPr lang="ja-JP" altLang="en-US" sz="2800" b="1" dirty="0">
                <a:solidFill>
                  <a:schemeClr val="tx1">
                    <a:lumMod val="95000"/>
                    <a:lumOff val="5000"/>
                  </a:schemeClr>
                </a:solidFill>
              </a:rPr>
              <a:t>ソフトウエア制御</a:t>
            </a:r>
          </a:p>
        </p:txBody>
      </p:sp>
      <p:pic>
        <p:nvPicPr>
          <p:cNvPr id="12" name="Picture 11">
            <a:extLst>
              <a:ext uri="{FF2B5EF4-FFF2-40B4-BE49-F238E27FC236}">
                <a16:creationId xmlns:a16="http://schemas.microsoft.com/office/drawing/2014/main" id="{F5FA0EE2-B1BC-47CE-B6A9-25809FF46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96" y="1683134"/>
            <a:ext cx="7967133" cy="2664549"/>
          </a:xfrm>
          <a:prstGeom prst="rect">
            <a:avLst/>
          </a:prstGeom>
        </p:spPr>
      </p:pic>
      <p:sp>
        <p:nvSpPr>
          <p:cNvPr id="3" name="Content Placeholder 2">
            <a:extLst>
              <a:ext uri="{FF2B5EF4-FFF2-40B4-BE49-F238E27FC236}">
                <a16:creationId xmlns:a16="http://schemas.microsoft.com/office/drawing/2014/main" id="{DAA15C31-4076-4AD3-956C-572DBFA3FC58}"/>
              </a:ext>
            </a:extLst>
          </p:cNvPr>
          <p:cNvSpPr>
            <a:spLocks noGrp="1"/>
          </p:cNvSpPr>
          <p:nvPr>
            <p:ph idx="1"/>
          </p:nvPr>
        </p:nvSpPr>
        <p:spPr>
          <a:xfrm>
            <a:off x="566496" y="1132787"/>
            <a:ext cx="8145704" cy="1230287"/>
          </a:xfrm>
        </p:spPr>
        <p:txBody>
          <a:bodyPr>
            <a:normAutofit/>
          </a:bodyPr>
          <a:lstStyle/>
          <a:p>
            <a:r>
              <a:rPr lang="en-US" altLang="ja-JP" sz="1950" dirty="0">
                <a:solidFill>
                  <a:schemeClr val="tx1">
                    <a:lumMod val="95000"/>
                    <a:lumOff val="5000"/>
                  </a:schemeClr>
                </a:solidFill>
              </a:rPr>
              <a:t>Raspberry Pi Zero W </a:t>
            </a:r>
            <a:r>
              <a:rPr lang="ja-JP" altLang="en-US" sz="1950" dirty="0">
                <a:solidFill>
                  <a:schemeClr val="tx1">
                    <a:lumMod val="95000"/>
                    <a:lumOff val="5000"/>
                  </a:schemeClr>
                </a:solidFill>
              </a:rPr>
              <a:t>は</a:t>
            </a:r>
            <a:r>
              <a:rPr lang="en-US" altLang="ja-JP" sz="1950" dirty="0">
                <a:solidFill>
                  <a:schemeClr val="tx1">
                    <a:lumMod val="95000"/>
                    <a:lumOff val="5000"/>
                  </a:schemeClr>
                </a:solidFill>
              </a:rPr>
              <a:t>USB</a:t>
            </a:r>
            <a:r>
              <a:rPr lang="ja-JP" altLang="ja-JP" sz="1950" dirty="0">
                <a:solidFill>
                  <a:schemeClr val="tx1">
                    <a:lumMod val="95000"/>
                    <a:lumOff val="5000"/>
                  </a:schemeClr>
                </a:solidFill>
              </a:rPr>
              <a:t>ネットワークインタフェースとしてホスト</a:t>
            </a:r>
            <a:r>
              <a:rPr lang="en-US" altLang="ja-JP" sz="1950" dirty="0">
                <a:solidFill>
                  <a:schemeClr val="tx1">
                    <a:lumMod val="95000"/>
                    <a:lumOff val="5000"/>
                  </a:schemeClr>
                </a:solidFill>
              </a:rPr>
              <a:t>PC</a:t>
            </a:r>
            <a:r>
              <a:rPr lang="ja-JP" altLang="ja-JP" sz="1950" dirty="0">
                <a:solidFill>
                  <a:schemeClr val="tx1">
                    <a:lumMod val="95000"/>
                    <a:lumOff val="5000"/>
                  </a:schemeClr>
                </a:solidFill>
              </a:rPr>
              <a:t>に接続し</a:t>
            </a:r>
            <a:r>
              <a:rPr lang="ja-JP" altLang="en-US" sz="1950" dirty="0">
                <a:solidFill>
                  <a:schemeClr val="tx1">
                    <a:lumMod val="95000"/>
                    <a:lumOff val="5000"/>
                  </a:schemeClr>
                </a:solidFill>
              </a:rPr>
              <a:t>する</a:t>
            </a:r>
            <a:r>
              <a:rPr lang="ja-JP" altLang="ja-JP" sz="1950" dirty="0">
                <a:solidFill>
                  <a:schemeClr val="tx1">
                    <a:lumMod val="95000"/>
                    <a:lumOff val="5000"/>
                  </a:schemeClr>
                </a:solidFill>
              </a:rPr>
              <a:t>。ホスト</a:t>
            </a:r>
            <a:r>
              <a:rPr lang="en-US" altLang="ja-JP" sz="1950" dirty="0">
                <a:solidFill>
                  <a:schemeClr val="tx1">
                    <a:lumMod val="95000"/>
                    <a:lumOff val="5000"/>
                  </a:schemeClr>
                </a:solidFill>
              </a:rPr>
              <a:t>PC</a:t>
            </a:r>
            <a:r>
              <a:rPr lang="ja-JP" altLang="ja-JP" sz="1950" dirty="0">
                <a:solidFill>
                  <a:schemeClr val="tx1">
                    <a:lumMod val="95000"/>
                    <a:lumOff val="5000"/>
                  </a:schemeClr>
                </a:solidFill>
              </a:rPr>
              <a:t>を遠隔操作するために</a:t>
            </a:r>
            <a:r>
              <a:rPr lang="en-US" altLang="ja-JP" sz="1950" dirty="0">
                <a:solidFill>
                  <a:schemeClr val="tx1">
                    <a:lumMod val="95000"/>
                    <a:lumOff val="5000"/>
                  </a:schemeClr>
                </a:solidFill>
              </a:rPr>
              <a:t>SSH(</a:t>
            </a:r>
            <a:r>
              <a:rPr lang="ja-JP" altLang="en-US" sz="1950" dirty="0">
                <a:solidFill>
                  <a:schemeClr val="tx1">
                    <a:lumMod val="95000"/>
                    <a:lumOff val="5000"/>
                  </a:schemeClr>
                </a:solidFill>
              </a:rPr>
              <a:t>セキュアシェル</a:t>
            </a:r>
            <a:r>
              <a:rPr lang="en-US" altLang="ja-JP" sz="1950" dirty="0">
                <a:solidFill>
                  <a:schemeClr val="tx1">
                    <a:lumMod val="95000"/>
                    <a:lumOff val="5000"/>
                  </a:schemeClr>
                </a:solidFill>
              </a:rPr>
              <a:t>)</a:t>
            </a:r>
            <a:br>
              <a:rPr lang="en-US" altLang="ja-JP" sz="1950" dirty="0">
                <a:solidFill>
                  <a:schemeClr val="tx1">
                    <a:lumMod val="95000"/>
                    <a:lumOff val="5000"/>
                  </a:schemeClr>
                </a:solidFill>
              </a:rPr>
            </a:br>
            <a:r>
              <a:rPr lang="ja-JP" altLang="ja-JP" sz="1950" dirty="0">
                <a:solidFill>
                  <a:schemeClr val="tx1">
                    <a:lumMod val="95000"/>
                    <a:lumOff val="5000"/>
                  </a:schemeClr>
                </a:solidFill>
              </a:rPr>
              <a:t>プロトコルを利用する。</a:t>
            </a:r>
          </a:p>
          <a:p>
            <a:endParaRPr kumimoji="1" lang="ja-JP" altLang="en-US" dirty="0"/>
          </a:p>
        </p:txBody>
      </p:sp>
      <p:pic>
        <p:nvPicPr>
          <p:cNvPr id="5" name="Picture 4">
            <a:extLst>
              <a:ext uri="{FF2B5EF4-FFF2-40B4-BE49-F238E27FC236}">
                <a16:creationId xmlns:a16="http://schemas.microsoft.com/office/drawing/2014/main" id="{B4BF6C12-5E1C-4B39-92C9-C7C0308C7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637" y="4224698"/>
            <a:ext cx="2551721" cy="1900333"/>
          </a:xfrm>
          <a:prstGeom prst="rect">
            <a:avLst/>
          </a:prstGeom>
        </p:spPr>
      </p:pic>
      <p:pic>
        <p:nvPicPr>
          <p:cNvPr id="14" name="Picture 13">
            <a:extLst>
              <a:ext uri="{FF2B5EF4-FFF2-40B4-BE49-F238E27FC236}">
                <a16:creationId xmlns:a16="http://schemas.microsoft.com/office/drawing/2014/main" id="{522FFC23-DADE-4220-9CA6-9E761AD8C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3689" y="4224698"/>
            <a:ext cx="2551721" cy="1900332"/>
          </a:xfrm>
          <a:prstGeom prst="rect">
            <a:avLst/>
          </a:prstGeom>
        </p:spPr>
      </p:pic>
    </p:spTree>
    <p:extLst>
      <p:ext uri="{BB962C8B-B14F-4D97-AF65-F5344CB8AC3E}">
        <p14:creationId xmlns:p14="http://schemas.microsoft.com/office/powerpoint/2010/main" val="29425101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489</TotalTime>
  <Words>1018</Words>
  <Application>Microsoft Office PowerPoint</Application>
  <PresentationFormat>On-screen Show (4:3)</PresentationFormat>
  <Paragraphs>52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メイリオ</vt:lpstr>
      <vt:lpstr>Arial</vt:lpstr>
      <vt:lpstr>Calibri</vt:lpstr>
      <vt:lpstr>Wingdings 3</vt:lpstr>
      <vt:lpstr>Office Theme</vt:lpstr>
      <vt:lpstr>PC遠隔制御(IPMI)カードの構築</vt:lpstr>
      <vt:lpstr>研究背景</vt:lpstr>
      <vt:lpstr>研究背景</vt:lpstr>
      <vt:lpstr>システム構成 v1</vt:lpstr>
      <vt:lpstr>システム構成 v2</vt:lpstr>
      <vt:lpstr>システム構成　v2改善</vt:lpstr>
      <vt:lpstr>システム構成 v3</vt:lpstr>
      <vt:lpstr>電源制御</vt:lpstr>
      <vt:lpstr>ソフトウエア制御</vt:lpstr>
      <vt:lpstr>コマンドラインインターフェース</vt:lpstr>
      <vt:lpstr>コマンドラインインターフェース</vt:lpstr>
      <vt:lpstr>PowerPoint Presentation</vt:lpstr>
      <vt:lpstr>ウェブインターフェース</vt:lpstr>
      <vt:lpstr>ウェブインターフェース</vt:lpstr>
      <vt:lpstr>スマートスピーカーインターフェース</vt:lpstr>
      <vt:lpstr>セキュリティ</vt:lpstr>
      <vt:lpstr>PowerPoint Presentation</vt:lpstr>
      <vt:lpstr>試作</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PC遠隔制御(IPMI)カードの構築 </dc:title>
  <dc:creator>グェン　ミン　トゥ</dc:creator>
  <cp:lastModifiedBy>グェン　ミン　トゥ</cp:lastModifiedBy>
  <cp:revision>84</cp:revision>
  <dcterms:created xsi:type="dcterms:W3CDTF">2019-02-04T00:08:59Z</dcterms:created>
  <dcterms:modified xsi:type="dcterms:W3CDTF">2019-02-07T03:40:56Z</dcterms:modified>
</cp:coreProperties>
</file>